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6" r:id="rId3"/>
    <p:sldMasterId id="2147483698" r:id="rId4"/>
    <p:sldMasterId id="2147483711" r:id="rId5"/>
    <p:sldMasterId id="2147483724" r:id="rId6"/>
    <p:sldMasterId id="2147483739" r:id="rId7"/>
    <p:sldMasterId id="2147483752" r:id="rId8"/>
  </p:sldMasterIdLst>
  <p:notesMasterIdLst>
    <p:notesMasterId r:id="rId47"/>
  </p:notesMasterIdLst>
  <p:sldIdLst>
    <p:sldId id="256" r:id="rId9"/>
    <p:sldId id="2147378165" r:id="rId10"/>
    <p:sldId id="2147378183" r:id="rId11"/>
    <p:sldId id="2147378148" r:id="rId12"/>
    <p:sldId id="2147378151" r:id="rId13"/>
    <p:sldId id="2147378156" r:id="rId14"/>
    <p:sldId id="2147378181" r:id="rId15"/>
    <p:sldId id="2147378162" r:id="rId16"/>
    <p:sldId id="2147378199" r:id="rId17"/>
    <p:sldId id="2147378180" r:id="rId18"/>
    <p:sldId id="405" r:id="rId19"/>
    <p:sldId id="2147378184" r:id="rId20"/>
    <p:sldId id="2147378182" r:id="rId21"/>
    <p:sldId id="2147378185" r:id="rId22"/>
    <p:sldId id="2147378186" r:id="rId23"/>
    <p:sldId id="2147378187" r:id="rId24"/>
    <p:sldId id="2147378188" r:id="rId25"/>
    <p:sldId id="2147378190" r:id="rId26"/>
    <p:sldId id="2147378191" r:id="rId27"/>
    <p:sldId id="2147378193" r:id="rId28"/>
    <p:sldId id="2147378167" r:id="rId29"/>
    <p:sldId id="2147378171" r:id="rId30"/>
    <p:sldId id="2147378163" r:id="rId31"/>
    <p:sldId id="2147378194" r:id="rId32"/>
    <p:sldId id="2147378192" r:id="rId33"/>
    <p:sldId id="2147378132" r:id="rId34"/>
    <p:sldId id="2147378133" r:id="rId35"/>
    <p:sldId id="2147378175" r:id="rId36"/>
    <p:sldId id="2147378134" r:id="rId37"/>
    <p:sldId id="501" r:id="rId38"/>
    <p:sldId id="2147378176" r:id="rId39"/>
    <p:sldId id="2147378197" r:id="rId40"/>
    <p:sldId id="2147378196" r:id="rId41"/>
    <p:sldId id="2147378195" r:id="rId42"/>
    <p:sldId id="467" r:id="rId43"/>
    <p:sldId id="2147378198" r:id="rId44"/>
    <p:sldId id="258" r:id="rId45"/>
    <p:sldId id="2147378178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44"/>
    <p:restoredTop sz="94617"/>
  </p:normalViewPr>
  <p:slideViewPr>
    <p:cSldViewPr snapToGrid="0">
      <p:cViewPr varScale="1">
        <p:scale>
          <a:sx n="105" d="100"/>
          <a:sy n="105" d="100"/>
        </p:scale>
        <p:origin x="2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nusu-my.sharepoint.com/personal/meiasa_nus_edu_sg/Documents/Attachments/oil%20and%20gas%20reserves%20GC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nusu-my.sharepoint.com/personal/meiasa_nus_edu_sg/Documents/Attachments/oil%20and%20gas%20reserves%20GCC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ishaal-sarihi\Downloads\ASB2024_selected\T3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ishaal-sarihi\Downloads\ASB2024_selected\T35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ishaal-sarihi\Desktop\GCC-China\Figure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Sheet1!$L$6</c:f>
              <c:strCache>
                <c:ptCount val="1"/>
                <c:pt idx="0">
                  <c:v>R/P ratio (Oil)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Sheet1!$K$7:$K$12</c:f>
              <c:strCache>
                <c:ptCount val="6"/>
                <c:pt idx="0">
                  <c:v>Bahrain</c:v>
                </c:pt>
                <c:pt idx="1">
                  <c:v>Kuwait</c:v>
                </c:pt>
                <c:pt idx="2">
                  <c:v>Oman</c:v>
                </c:pt>
                <c:pt idx="3">
                  <c:v>Qatar</c:v>
                </c:pt>
                <c:pt idx="4">
                  <c:v>Saudi Arabia</c:v>
                </c:pt>
                <c:pt idx="5">
                  <c:v>UAE</c:v>
                </c:pt>
              </c:strCache>
            </c:strRef>
          </c:cat>
          <c:val>
            <c:numRef>
              <c:f>Sheet1!$L$7:$L$12</c:f>
              <c:numCache>
                <c:formatCode>General</c:formatCode>
                <c:ptCount val="6"/>
                <c:pt idx="1">
                  <c:v>91</c:v>
                </c:pt>
                <c:pt idx="2">
                  <c:v>15</c:v>
                </c:pt>
                <c:pt idx="3">
                  <c:v>63.8</c:v>
                </c:pt>
                <c:pt idx="4">
                  <c:v>66.400000000000006</c:v>
                </c:pt>
                <c:pt idx="5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77-284A-BE17-D1BA869D27BC}"/>
            </c:ext>
          </c:extLst>
        </c:ser>
        <c:ser>
          <c:idx val="1"/>
          <c:order val="1"/>
          <c:tx>
            <c:strRef>
              <c:f>Sheet1!$M$6</c:f>
              <c:strCache>
                <c:ptCount val="1"/>
                <c:pt idx="0">
                  <c:v>R/P ratio (gas)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Sheet1!$K$7:$K$12</c:f>
              <c:strCache>
                <c:ptCount val="6"/>
                <c:pt idx="0">
                  <c:v>Bahrain</c:v>
                </c:pt>
                <c:pt idx="1">
                  <c:v>Kuwait</c:v>
                </c:pt>
                <c:pt idx="2">
                  <c:v>Oman</c:v>
                </c:pt>
                <c:pt idx="3">
                  <c:v>Qatar</c:v>
                </c:pt>
                <c:pt idx="4">
                  <c:v>Saudi Arabia</c:v>
                </c:pt>
                <c:pt idx="5">
                  <c:v>UAE</c:v>
                </c:pt>
              </c:strCache>
            </c:strRef>
          </c:cat>
          <c:val>
            <c:numRef>
              <c:f>Sheet1!$M$7:$M$12</c:f>
              <c:numCache>
                <c:formatCode>General</c:formatCode>
                <c:ptCount val="6"/>
                <c:pt idx="0">
                  <c:v>12.3</c:v>
                </c:pt>
                <c:pt idx="1">
                  <c:v>97</c:v>
                </c:pt>
                <c:pt idx="2">
                  <c:v>18.5</c:v>
                </c:pt>
                <c:pt idx="3">
                  <c:v>140.69999999999999</c:v>
                </c:pt>
                <c:pt idx="4">
                  <c:v>52.6</c:v>
                </c:pt>
                <c:pt idx="5">
                  <c:v>91.8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77-284A-BE17-D1BA869D27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8420735"/>
        <c:axId val="244428175"/>
      </c:barChart>
      <c:catAx>
        <c:axId val="238420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428175"/>
        <c:crosses val="autoZero"/>
        <c:auto val="1"/>
        <c:lblAlgn val="ctr"/>
        <c:lblOffset val="100"/>
        <c:noMultiLvlLbl val="0"/>
      </c:catAx>
      <c:valAx>
        <c:axId val="244428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84207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100" b="1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CFF-4547-A9AA-85A1E11A0C1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CFF-4547-A9AA-85A1E11A0C1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CFF-4547-A9AA-85A1E11A0C1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CFF-4547-A9AA-85A1E11A0C1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CFF-4547-A9AA-85A1E11A0C1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9CFF-4547-A9AA-85A1E11A0C1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9CFF-4547-A9AA-85A1E11A0C12}"/>
              </c:ext>
            </c:extLst>
          </c:dPt>
          <c:dLbls>
            <c:dLbl>
              <c:idx val="0"/>
              <c:layout>
                <c:manualLayout>
                  <c:x val="-0.1103603603603604"/>
                  <c:y val="2.25442834138486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FF-4547-A9AA-85A1E11A0C1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9CFF-4547-A9AA-85A1E11A0C12}"/>
                </c:ext>
              </c:extLst>
            </c:dLbl>
            <c:dLbl>
              <c:idx val="2"/>
              <c:layout>
                <c:manualLayout>
                  <c:x val="4.504504504504496E-2"/>
                  <c:y val="2.57648953301127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CFF-4547-A9AA-85A1E11A0C12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9CFF-4547-A9AA-85A1E11A0C1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9CFF-4547-A9AA-85A1E11A0C12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9CFF-4547-A9AA-85A1E11A0C12}"/>
                </c:ext>
              </c:extLst>
            </c:dLbl>
            <c:dLbl>
              <c:idx val="6"/>
              <c:layout>
                <c:manualLayout>
                  <c:x val="-6.4523273973425554E-2"/>
                  <c:y val="-9.91842648732069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CFF-4547-A9AA-85A1E11A0C12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'Gas reserves 20202'!$A$14:$A$20</c:f>
              <c:strCache>
                <c:ptCount val="7"/>
                <c:pt idx="0">
                  <c:v>Bahrain</c:v>
                </c:pt>
                <c:pt idx="1">
                  <c:v>Kuwait</c:v>
                </c:pt>
                <c:pt idx="2">
                  <c:v>Oman</c:v>
                </c:pt>
                <c:pt idx="3">
                  <c:v>Qatar</c:v>
                </c:pt>
                <c:pt idx="4">
                  <c:v>Saudi Arabia</c:v>
                </c:pt>
                <c:pt idx="5">
                  <c:v>UAE</c:v>
                </c:pt>
                <c:pt idx="6">
                  <c:v>Rest of the Workd</c:v>
                </c:pt>
              </c:strCache>
            </c:strRef>
          </c:cat>
          <c:val>
            <c:numRef>
              <c:f>'Gas reserves 20202'!$B$14:$B$20</c:f>
              <c:numCache>
                <c:formatCode>General</c:formatCode>
                <c:ptCount val="7"/>
                <c:pt idx="0">
                  <c:v>0.1</c:v>
                </c:pt>
                <c:pt idx="1">
                  <c:v>1.7</c:v>
                </c:pt>
                <c:pt idx="2">
                  <c:v>0.7</c:v>
                </c:pt>
                <c:pt idx="3">
                  <c:v>24.7</c:v>
                </c:pt>
                <c:pt idx="4">
                  <c:v>6</c:v>
                </c:pt>
                <c:pt idx="5">
                  <c:v>5.9</c:v>
                </c:pt>
                <c:pt idx="6">
                  <c:v>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CFF-4547-A9AA-85A1E11A0C12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640-A24A-872D-60FBBAF6022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640-A24A-872D-60FBBAF6022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640-A24A-872D-60FBBAF6022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640-A24A-872D-60FBBAF6022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640-A24A-872D-60FBBAF60222}"/>
              </c:ext>
            </c:extLst>
          </c:dPt>
          <c:dPt>
            <c:idx val="5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640-A24A-872D-60FBBAF60222}"/>
              </c:ext>
            </c:extLst>
          </c:dPt>
          <c:dLbls>
            <c:dLbl>
              <c:idx val="0"/>
              <c:layout>
                <c:manualLayout>
                  <c:x val="-7.7885738101063751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40-A24A-872D-60FBBAF60222}"/>
                </c:ext>
              </c:extLst>
            </c:dLbl>
            <c:dLbl>
              <c:idx val="1"/>
              <c:layout>
                <c:manualLayout>
                  <c:x val="-3.7037044237784436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640-A24A-872D-60FBBAF60222}"/>
                </c:ext>
              </c:extLst>
            </c:dLbl>
            <c:dLbl>
              <c:idx val="2"/>
              <c:layout>
                <c:manualLayout>
                  <c:x val="2.3428693389530599E-2"/>
                  <c:y val="1.36111835137533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640-A24A-872D-60FBBAF60222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F640-A24A-872D-60FBBAF6022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F640-A24A-872D-60FBBAF60222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3EC51B5-E292-A14B-8E79-9CDB46E3C5C9}" type="CATEGORYNAME">
                      <a:rPr lang="en-US" sz="1000" b="1" i="0" u="none" strike="noStrike" kern="1200" spc="0" baseline="0" smtClean="0">
                        <a:solidFill>
                          <a:srgbClr val="4472C4">
                            <a:lumMod val="60000"/>
                          </a:srgbClr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000" b="1" i="0" u="none" strike="noStrike" kern="1200" spc="0" baseline="0" dirty="0">
                        <a:solidFill>
                          <a:srgbClr val="4472C4">
                            <a:lumMod val="60000"/>
                          </a:srgbClr>
                        </a:solidFill>
                      </a:rPr>
                      <a:t>
70%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F640-A24A-872D-60FBBAF60222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'Oil reserves 2020'!$A$4:$A$9</c:f>
              <c:strCache>
                <c:ptCount val="6"/>
                <c:pt idx="0">
                  <c:v>Kuwait</c:v>
                </c:pt>
                <c:pt idx="1">
                  <c:v>Oman</c:v>
                </c:pt>
                <c:pt idx="2">
                  <c:v>Qatar</c:v>
                </c:pt>
                <c:pt idx="3">
                  <c:v>Saudi Arabia</c:v>
                </c:pt>
                <c:pt idx="4">
                  <c:v>UAE</c:v>
                </c:pt>
                <c:pt idx="5">
                  <c:v>Rest of the World</c:v>
                </c:pt>
              </c:strCache>
            </c:strRef>
          </c:cat>
          <c:val>
            <c:numRef>
              <c:f>'Oil reserves 2020'!$B$4:$B$9</c:f>
              <c:numCache>
                <c:formatCode>General</c:formatCode>
                <c:ptCount val="6"/>
                <c:pt idx="0">
                  <c:v>101.5</c:v>
                </c:pt>
                <c:pt idx="1">
                  <c:v>5.4</c:v>
                </c:pt>
                <c:pt idx="2">
                  <c:v>25.2</c:v>
                </c:pt>
                <c:pt idx="3">
                  <c:v>297.5</c:v>
                </c:pt>
                <c:pt idx="4">
                  <c:v>97.8</c:v>
                </c:pt>
                <c:pt idx="5">
                  <c:v>1205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640-A24A-872D-60FBBAF60222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605-B445-BED1-D785CD5C2690}"/>
              </c:ext>
            </c:extLst>
          </c:dPt>
          <c:dPt>
            <c:idx val="1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605-B445-BED1-D785CD5C269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4605-B445-BED1-D785CD5C269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4605-B445-BED1-D785CD5C26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Sheet1!$C$6:$C$7</c:f>
              <c:strCache>
                <c:ptCount val="2"/>
                <c:pt idx="0">
                  <c:v>GCC</c:v>
                </c:pt>
                <c:pt idx="1">
                  <c:v>Rest of the world</c:v>
                </c:pt>
              </c:strCache>
            </c:strRef>
          </c:cat>
          <c:val>
            <c:numRef>
              <c:f>Sheet1!$D$6:$D$7</c:f>
              <c:numCache>
                <c:formatCode>#,##0</c:formatCode>
                <c:ptCount val="2"/>
                <c:pt idx="0" formatCode="General">
                  <c:v>16744</c:v>
                </c:pt>
                <c:pt idx="1">
                  <c:v>56497.560000000012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05-B445-BED1-D785CD5C2690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95D-2440-B6BD-E60261E3D9AF}"/>
              </c:ext>
            </c:extLst>
          </c:dPt>
          <c:dPt>
            <c:idx val="1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95D-2440-B6BD-E60261E3D9A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C95D-2440-B6BD-E60261E3D9A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C95D-2440-B6BD-E60261E3D9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Sheet1!$C$16:$C$17</c:f>
              <c:strCache>
                <c:ptCount val="2"/>
                <c:pt idx="0">
                  <c:v>GCC</c:v>
                </c:pt>
                <c:pt idx="1">
                  <c:v>Rest of the world</c:v>
                </c:pt>
              </c:strCache>
            </c:strRef>
          </c:cat>
          <c:val>
            <c:numRef>
              <c:f>Sheet1!$D$16:$D$17</c:f>
              <c:numCache>
                <c:formatCode>#,##0</c:formatCode>
                <c:ptCount val="2"/>
                <c:pt idx="0" formatCode="General">
                  <c:v>12417</c:v>
                </c:pt>
                <c:pt idx="1">
                  <c:v>31412.089737520531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95D-2440-B6BD-E60261E3D9AF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Sheet1!$H$6</c:f>
              <c:strCache>
                <c:ptCount val="1"/>
                <c:pt idx="0">
                  <c:v>Hydrocarbon revenues, % total revenues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Sheet1!$G$7:$G$12</c:f>
              <c:strCache>
                <c:ptCount val="6"/>
                <c:pt idx="0">
                  <c:v>Bahrain</c:v>
                </c:pt>
                <c:pt idx="1">
                  <c:v>Kuwait</c:v>
                </c:pt>
                <c:pt idx="2">
                  <c:v>Oman</c:v>
                </c:pt>
                <c:pt idx="3">
                  <c:v>Qatar</c:v>
                </c:pt>
                <c:pt idx="4">
                  <c:v>Saudi Arabia</c:v>
                </c:pt>
                <c:pt idx="5">
                  <c:v>UAE</c:v>
                </c:pt>
              </c:strCache>
            </c:strRef>
          </c:cat>
          <c:val>
            <c:numRef>
              <c:f>Sheet1!$H$7:$H$12</c:f>
              <c:numCache>
                <c:formatCode>0.00%</c:formatCode>
                <c:ptCount val="6"/>
                <c:pt idx="0">
                  <c:v>0.82399999999999995</c:v>
                </c:pt>
                <c:pt idx="1">
                  <c:v>0.89600000000000002</c:v>
                </c:pt>
                <c:pt idx="2">
                  <c:v>0.78200000000000003</c:v>
                </c:pt>
                <c:pt idx="3">
                  <c:v>0.83299999999999996</c:v>
                </c:pt>
                <c:pt idx="4">
                  <c:v>0.67500000000000004</c:v>
                </c:pt>
                <c:pt idx="5">
                  <c:v>0.36099999999999999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64-214E-8B40-28EAA4664F5A}"/>
            </c:ext>
          </c:extLst>
        </c:ser>
        <c:ser>
          <c:idx val="1"/>
          <c:order val="1"/>
          <c:tx>
            <c:strRef>
              <c:f>Sheet1!$I$6</c:f>
              <c:strCache>
                <c:ptCount val="1"/>
                <c:pt idx="0">
                  <c:v>Hydrocarbon exports, % total exports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Sheet1!$G$7:$G$12</c:f>
              <c:strCache>
                <c:ptCount val="6"/>
                <c:pt idx="0">
                  <c:v>Bahrain</c:v>
                </c:pt>
                <c:pt idx="1">
                  <c:v>Kuwait</c:v>
                </c:pt>
                <c:pt idx="2">
                  <c:v>Oman</c:v>
                </c:pt>
                <c:pt idx="3">
                  <c:v>Qatar</c:v>
                </c:pt>
                <c:pt idx="4">
                  <c:v>Saudi Arabia</c:v>
                </c:pt>
                <c:pt idx="5">
                  <c:v>UAE</c:v>
                </c:pt>
              </c:strCache>
            </c:strRef>
          </c:cat>
          <c:val>
            <c:numRef>
              <c:f>Sheet1!$I$7:$I$12</c:f>
              <c:numCache>
                <c:formatCode>0.00%</c:formatCode>
                <c:ptCount val="6"/>
                <c:pt idx="0">
                  <c:v>0.47399999999999998</c:v>
                </c:pt>
                <c:pt idx="1">
                  <c:v>0.93799999999999994</c:v>
                </c:pt>
                <c:pt idx="2">
                  <c:v>0.74399999999999999</c:v>
                </c:pt>
                <c:pt idx="3">
                  <c:v>0.88200000000000001</c:v>
                </c:pt>
                <c:pt idx="4">
                  <c:v>0.90200000000000002</c:v>
                </c:pt>
                <c:pt idx="5">
                  <c:v>0.58399999999999996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64-214E-8B40-28EAA4664F5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33691983"/>
        <c:axId val="179614783"/>
      </c:barChart>
      <c:catAx>
        <c:axId val="233691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614783"/>
        <c:crosses val="autoZero"/>
        <c:auto val="1"/>
        <c:lblAlgn val="ctr"/>
        <c:lblOffset val="100"/>
        <c:noMultiLvlLbl val="0"/>
      </c:catAx>
      <c:valAx>
        <c:axId val="17961478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2336919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'Figure 4'!$A$7</c:f>
              <c:strCache>
                <c:ptCount val="1"/>
                <c:pt idx="0">
                  <c:v>Bahrain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'Figure 4'!$B$6:$K$6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'Figure 4'!$B$7:$K$7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6</c:v>
                </c:pt>
                <c:pt idx="3">
                  <c:v>6</c:v>
                </c:pt>
                <c:pt idx="4">
                  <c:v>7</c:v>
                </c:pt>
                <c:pt idx="5">
                  <c:v>7</c:v>
                </c:pt>
                <c:pt idx="6">
                  <c:v>7</c:v>
                </c:pt>
                <c:pt idx="7">
                  <c:v>10</c:v>
                </c:pt>
                <c:pt idx="8">
                  <c:v>10</c:v>
                </c:pt>
                <c:pt idx="9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26-4647-B06A-45BE571DFB58}"/>
            </c:ext>
          </c:extLst>
        </c:ser>
        <c:ser>
          <c:idx val="1"/>
          <c:order val="1"/>
          <c:tx>
            <c:strRef>
              <c:f>'Figure 4'!$A$8</c:f>
              <c:strCache>
                <c:ptCount val="1"/>
                <c:pt idx="0">
                  <c:v>Kuwait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'Figure 4'!$B$6:$K$6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'Figure 4'!$B$8:$K$8</c:f>
              <c:numCache>
                <c:formatCode>General</c:formatCode>
                <c:ptCount val="10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6</c:v>
                </c:pt>
                <c:pt idx="4">
                  <c:v>33</c:v>
                </c:pt>
                <c:pt idx="5">
                  <c:v>44</c:v>
                </c:pt>
                <c:pt idx="6">
                  <c:v>55</c:v>
                </c:pt>
                <c:pt idx="7">
                  <c:v>106</c:v>
                </c:pt>
                <c:pt idx="8">
                  <c:v>106</c:v>
                </c:pt>
                <c:pt idx="9">
                  <c:v>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26-4647-B06A-45BE571DFB58}"/>
            </c:ext>
          </c:extLst>
        </c:ser>
        <c:ser>
          <c:idx val="2"/>
          <c:order val="2"/>
          <c:tx>
            <c:strRef>
              <c:f>'Figure 4'!$A$9</c:f>
              <c:strCache>
                <c:ptCount val="1"/>
                <c:pt idx="0">
                  <c:v>Oman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'Figure 4'!$B$6:$K$6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'Figure 4'!$B$9:$K$9</c:f>
              <c:numCache>
                <c:formatCode>General</c:formatCode>
                <c:ptCount val="10"/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8</c:v>
                </c:pt>
                <c:pt idx="6">
                  <c:v>8</c:v>
                </c:pt>
                <c:pt idx="7">
                  <c:v>59</c:v>
                </c:pt>
                <c:pt idx="8">
                  <c:v>162</c:v>
                </c:pt>
                <c:pt idx="9">
                  <c:v>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26-4647-B06A-45BE571DFB58}"/>
            </c:ext>
          </c:extLst>
        </c:ser>
        <c:ser>
          <c:idx val="3"/>
          <c:order val="3"/>
          <c:tx>
            <c:strRef>
              <c:f>'Figure 4'!$A$10</c:f>
              <c:strCache>
                <c:ptCount val="1"/>
                <c:pt idx="0">
                  <c:v>Qatar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'Figure 4'!$B$6:$K$6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'Figure 4'!$B$10:$K$10</c:f>
              <c:numCache>
                <c:formatCode>General</c:formatCode>
                <c:ptCount val="10"/>
                <c:pt idx="0">
                  <c:v>39</c:v>
                </c:pt>
                <c:pt idx="1">
                  <c:v>40</c:v>
                </c:pt>
                <c:pt idx="2">
                  <c:v>42</c:v>
                </c:pt>
                <c:pt idx="3">
                  <c:v>42</c:v>
                </c:pt>
                <c:pt idx="4">
                  <c:v>43</c:v>
                </c:pt>
                <c:pt idx="5">
                  <c:v>43</c:v>
                </c:pt>
                <c:pt idx="6">
                  <c:v>43</c:v>
                </c:pt>
                <c:pt idx="7">
                  <c:v>43</c:v>
                </c:pt>
                <c:pt idx="8">
                  <c:v>43</c:v>
                </c:pt>
                <c:pt idx="9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626-4647-B06A-45BE571DFB58}"/>
            </c:ext>
          </c:extLst>
        </c:ser>
        <c:ser>
          <c:idx val="4"/>
          <c:order val="4"/>
          <c:tx>
            <c:strRef>
              <c:f>'Figure 4'!$A$11</c:f>
              <c:strCache>
                <c:ptCount val="1"/>
                <c:pt idx="0">
                  <c:v>Saudi Arabia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'Figure 4'!$B$6:$K$6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'Figure 4'!$B$11:$K$11</c:f>
              <c:numCache>
                <c:formatCode>General</c:formatCode>
                <c:ptCount val="10"/>
                <c:pt idx="0">
                  <c:v>14</c:v>
                </c:pt>
                <c:pt idx="1">
                  <c:v>22</c:v>
                </c:pt>
                <c:pt idx="2">
                  <c:v>24</c:v>
                </c:pt>
                <c:pt idx="3">
                  <c:v>24</c:v>
                </c:pt>
                <c:pt idx="4">
                  <c:v>24</c:v>
                </c:pt>
                <c:pt idx="5">
                  <c:v>37</c:v>
                </c:pt>
                <c:pt idx="6">
                  <c:v>87</c:v>
                </c:pt>
                <c:pt idx="7">
                  <c:v>113</c:v>
                </c:pt>
                <c:pt idx="8">
                  <c:v>113</c:v>
                </c:pt>
                <c:pt idx="9">
                  <c:v>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26-4647-B06A-45BE571DFB58}"/>
            </c:ext>
          </c:extLst>
        </c:ser>
        <c:ser>
          <c:idx val="5"/>
          <c:order val="5"/>
          <c:tx>
            <c:strRef>
              <c:f>'Figure 4'!$A$12</c:f>
              <c:strCache>
                <c:ptCount val="1"/>
                <c:pt idx="0">
                  <c:v>UAE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'Figure 4'!$B$6:$K$6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'Figure 4'!$B$12:$K$12</c:f>
              <c:numCache>
                <c:formatCode>General</c:formatCode>
                <c:ptCount val="10"/>
                <c:pt idx="0">
                  <c:v>13</c:v>
                </c:pt>
                <c:pt idx="1">
                  <c:v>128</c:v>
                </c:pt>
                <c:pt idx="2">
                  <c:v>136</c:v>
                </c:pt>
                <c:pt idx="3">
                  <c:v>136</c:v>
                </c:pt>
                <c:pt idx="4">
                  <c:v>142</c:v>
                </c:pt>
                <c:pt idx="5">
                  <c:v>356</c:v>
                </c:pt>
                <c:pt idx="6">
                  <c:v>599</c:v>
                </c:pt>
                <c:pt idx="7">
                  <c:v>1919</c:v>
                </c:pt>
                <c:pt idx="8">
                  <c:v>2307</c:v>
                </c:pt>
                <c:pt idx="9">
                  <c:v>2706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626-4647-B06A-45BE571DFB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25794256"/>
        <c:axId val="2025626576"/>
      </c:barChart>
      <c:catAx>
        <c:axId val="2025794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5626576"/>
        <c:crosses val="autoZero"/>
        <c:auto val="1"/>
        <c:lblAlgn val="ctr"/>
        <c:lblOffset val="100"/>
        <c:noMultiLvlLbl val="0"/>
      </c:catAx>
      <c:valAx>
        <c:axId val="202562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Total installed capacity (MW)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5794256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146D8E-CCE2-428E-A07E-2013873C882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92DA8C7-24E3-4C07-BF84-8AA3554D7F50}">
      <dgm:prSet/>
      <dgm:spPr/>
      <dgm:t>
        <a:bodyPr/>
        <a:lstStyle/>
        <a:p>
          <a:r>
            <a:rPr lang="en-US" b="1" dirty="0"/>
            <a:t>Oil, gas and Gulf economies </a:t>
          </a:r>
        </a:p>
      </dgm:t>
    </dgm:pt>
    <dgm:pt modelId="{5671D59B-A632-42C9-B0D8-A88EB00639FD}" type="parTrans" cxnId="{47CFE68A-8DA6-4847-8068-CCD43D544A19}">
      <dgm:prSet/>
      <dgm:spPr/>
      <dgm:t>
        <a:bodyPr/>
        <a:lstStyle/>
        <a:p>
          <a:endParaRPr lang="en-US"/>
        </a:p>
      </dgm:t>
    </dgm:pt>
    <dgm:pt modelId="{84E2DE00-21BA-4236-AB9F-6F8B189D341F}" type="sibTrans" cxnId="{47CFE68A-8DA6-4847-8068-CCD43D544A19}">
      <dgm:prSet/>
      <dgm:spPr/>
      <dgm:t>
        <a:bodyPr/>
        <a:lstStyle/>
        <a:p>
          <a:endParaRPr lang="en-US"/>
        </a:p>
      </dgm:t>
    </dgm:pt>
    <dgm:pt modelId="{FA690B0A-0A15-4269-A7DD-16EA07B01670}">
      <dgm:prSet/>
      <dgm:spPr/>
      <dgm:t>
        <a:bodyPr/>
        <a:lstStyle/>
        <a:p>
          <a:r>
            <a:rPr lang="en-US" b="1" dirty="0"/>
            <a:t>Climate conundrum </a:t>
          </a:r>
        </a:p>
      </dgm:t>
    </dgm:pt>
    <dgm:pt modelId="{72B791DF-BBFA-4CD1-A12C-DFAF1BA58F05}" type="parTrans" cxnId="{DE49186E-080C-421A-ACC8-22A37CE05F88}">
      <dgm:prSet/>
      <dgm:spPr/>
      <dgm:t>
        <a:bodyPr/>
        <a:lstStyle/>
        <a:p>
          <a:endParaRPr lang="en-US"/>
        </a:p>
      </dgm:t>
    </dgm:pt>
    <dgm:pt modelId="{30F7B974-EB6A-4D6A-85E7-80047425E718}" type="sibTrans" cxnId="{DE49186E-080C-421A-ACC8-22A37CE05F88}">
      <dgm:prSet/>
      <dgm:spPr/>
      <dgm:t>
        <a:bodyPr/>
        <a:lstStyle/>
        <a:p>
          <a:endParaRPr lang="en-US"/>
        </a:p>
      </dgm:t>
    </dgm:pt>
    <dgm:pt modelId="{26E00184-7B89-4F42-B9FA-78190805D86E}">
      <dgm:prSet/>
      <dgm:spPr/>
      <dgm:t>
        <a:bodyPr/>
        <a:lstStyle/>
        <a:p>
          <a:r>
            <a:rPr lang="en-US" b="1" dirty="0"/>
            <a:t>Post-oil strategies</a:t>
          </a:r>
        </a:p>
      </dgm:t>
    </dgm:pt>
    <dgm:pt modelId="{8075D432-0519-4F1B-8C23-AB52A7B27E66}" type="parTrans" cxnId="{FCE447C1-FE76-4B8A-AEB3-A00BC196586E}">
      <dgm:prSet/>
      <dgm:spPr/>
      <dgm:t>
        <a:bodyPr/>
        <a:lstStyle/>
        <a:p>
          <a:endParaRPr lang="en-US"/>
        </a:p>
      </dgm:t>
    </dgm:pt>
    <dgm:pt modelId="{40A67C8A-1F58-416A-8FE8-C723533763A1}" type="sibTrans" cxnId="{FCE447C1-FE76-4B8A-AEB3-A00BC196586E}">
      <dgm:prSet/>
      <dgm:spPr/>
      <dgm:t>
        <a:bodyPr/>
        <a:lstStyle/>
        <a:p>
          <a:endParaRPr lang="en-US"/>
        </a:p>
      </dgm:t>
    </dgm:pt>
    <dgm:pt modelId="{B80FCD62-C447-4419-AAE7-C3B7D2E12219}">
      <dgm:prSet/>
      <dgm:spPr/>
      <dgm:t>
        <a:bodyPr/>
        <a:lstStyle/>
        <a:p>
          <a:r>
            <a:rPr lang="en-US" b="1" dirty="0"/>
            <a:t>Alternative energy </a:t>
          </a:r>
        </a:p>
      </dgm:t>
    </dgm:pt>
    <dgm:pt modelId="{B43819DA-9074-4349-85F1-D2282B002FF9}" type="parTrans" cxnId="{6AA15839-76C2-4FDF-9B8F-56837E4FFF4D}">
      <dgm:prSet/>
      <dgm:spPr/>
      <dgm:t>
        <a:bodyPr/>
        <a:lstStyle/>
        <a:p>
          <a:endParaRPr lang="en-US"/>
        </a:p>
      </dgm:t>
    </dgm:pt>
    <dgm:pt modelId="{822A6748-89AF-4574-8451-AE06DD59A805}" type="sibTrans" cxnId="{6AA15839-76C2-4FDF-9B8F-56837E4FFF4D}">
      <dgm:prSet/>
      <dgm:spPr/>
      <dgm:t>
        <a:bodyPr/>
        <a:lstStyle/>
        <a:p>
          <a:endParaRPr lang="en-US"/>
        </a:p>
      </dgm:t>
    </dgm:pt>
    <dgm:pt modelId="{44501BCA-FF43-4E34-9A67-237A2E81B89E}">
      <dgm:prSet/>
      <dgm:spPr/>
      <dgm:t>
        <a:bodyPr/>
        <a:lstStyle/>
        <a:p>
          <a:r>
            <a:rPr lang="en-US" b="1" dirty="0"/>
            <a:t>GCC – Singapore energy relations  </a:t>
          </a:r>
        </a:p>
      </dgm:t>
    </dgm:pt>
    <dgm:pt modelId="{03C6DB6E-CC13-4D69-9E1A-657EFF07186C}" type="parTrans" cxnId="{91870828-5F3E-484E-91F8-B01049377912}">
      <dgm:prSet/>
      <dgm:spPr/>
      <dgm:t>
        <a:bodyPr/>
        <a:lstStyle/>
        <a:p>
          <a:endParaRPr lang="en-US"/>
        </a:p>
      </dgm:t>
    </dgm:pt>
    <dgm:pt modelId="{B87798FF-0624-4059-B69A-BB90D8E0BE80}" type="sibTrans" cxnId="{91870828-5F3E-484E-91F8-B01049377912}">
      <dgm:prSet/>
      <dgm:spPr/>
      <dgm:t>
        <a:bodyPr/>
        <a:lstStyle/>
        <a:p>
          <a:endParaRPr lang="en-US"/>
        </a:p>
      </dgm:t>
    </dgm:pt>
    <dgm:pt modelId="{F4D5D4E0-2185-4B8D-AB6D-B4D3D9B5DE1D}" type="pres">
      <dgm:prSet presAssocID="{F4146D8E-CCE2-428E-A07E-2013873C882C}" presName="root" presStyleCnt="0">
        <dgm:presLayoutVars>
          <dgm:dir/>
          <dgm:resizeHandles val="exact"/>
        </dgm:presLayoutVars>
      </dgm:prSet>
      <dgm:spPr/>
    </dgm:pt>
    <dgm:pt modelId="{36687AD8-2D0C-4EA0-AE2E-E967922D0A45}" type="pres">
      <dgm:prSet presAssocID="{C92DA8C7-24E3-4C07-BF84-8AA3554D7F50}" presName="compNode" presStyleCnt="0"/>
      <dgm:spPr/>
    </dgm:pt>
    <dgm:pt modelId="{C88B68C2-0D52-4431-BDD7-7B65697D9BB1}" type="pres">
      <dgm:prSet presAssocID="{C92DA8C7-24E3-4C07-BF84-8AA3554D7F50}" presName="bgRect" presStyleLbl="bgShp" presStyleIdx="0" presStyleCnt="5"/>
      <dgm:spPr/>
    </dgm:pt>
    <dgm:pt modelId="{6B3992B0-5F51-4FC4-A052-71BC90E7A3A2}" type="pres">
      <dgm:prSet presAssocID="{C92DA8C7-24E3-4C07-BF84-8AA3554D7F5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2D2F2759-3568-4F4D-B385-7793229075C3}" type="pres">
      <dgm:prSet presAssocID="{C92DA8C7-24E3-4C07-BF84-8AA3554D7F50}" presName="spaceRect" presStyleCnt="0"/>
      <dgm:spPr/>
    </dgm:pt>
    <dgm:pt modelId="{6E89AE58-7BC8-4044-9CCB-57111E7A70D3}" type="pres">
      <dgm:prSet presAssocID="{C92DA8C7-24E3-4C07-BF84-8AA3554D7F50}" presName="parTx" presStyleLbl="revTx" presStyleIdx="0" presStyleCnt="5">
        <dgm:presLayoutVars>
          <dgm:chMax val="0"/>
          <dgm:chPref val="0"/>
        </dgm:presLayoutVars>
      </dgm:prSet>
      <dgm:spPr/>
    </dgm:pt>
    <dgm:pt modelId="{3DB4C50D-FC28-44D8-8681-86E781C13068}" type="pres">
      <dgm:prSet presAssocID="{84E2DE00-21BA-4236-AB9F-6F8B189D341F}" presName="sibTrans" presStyleCnt="0"/>
      <dgm:spPr/>
    </dgm:pt>
    <dgm:pt modelId="{A7C425EE-F066-469F-A15E-25EC15A8D204}" type="pres">
      <dgm:prSet presAssocID="{FA690B0A-0A15-4269-A7DD-16EA07B01670}" presName="compNode" presStyleCnt="0"/>
      <dgm:spPr/>
    </dgm:pt>
    <dgm:pt modelId="{9F50E5FC-8B29-4480-8797-7B7E886C6873}" type="pres">
      <dgm:prSet presAssocID="{FA690B0A-0A15-4269-A7DD-16EA07B01670}" presName="bgRect" presStyleLbl="bgShp" presStyleIdx="1" presStyleCnt="5"/>
      <dgm:spPr/>
    </dgm:pt>
    <dgm:pt modelId="{52EFCBC7-CE3F-4FDE-8324-B00712CCE959}" type="pres">
      <dgm:prSet presAssocID="{FA690B0A-0A15-4269-A7DD-16EA07B0167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52943DF9-B1E8-4F85-86F3-0D18C45FA55C}" type="pres">
      <dgm:prSet presAssocID="{FA690B0A-0A15-4269-A7DD-16EA07B01670}" presName="spaceRect" presStyleCnt="0"/>
      <dgm:spPr/>
    </dgm:pt>
    <dgm:pt modelId="{A190BAFD-875B-4847-9C49-CD0979C1F3E0}" type="pres">
      <dgm:prSet presAssocID="{FA690B0A-0A15-4269-A7DD-16EA07B01670}" presName="parTx" presStyleLbl="revTx" presStyleIdx="1" presStyleCnt="5">
        <dgm:presLayoutVars>
          <dgm:chMax val="0"/>
          <dgm:chPref val="0"/>
        </dgm:presLayoutVars>
      </dgm:prSet>
      <dgm:spPr/>
    </dgm:pt>
    <dgm:pt modelId="{ED30A8E7-C7F4-4138-A461-FE41EAC72099}" type="pres">
      <dgm:prSet presAssocID="{30F7B974-EB6A-4D6A-85E7-80047425E718}" presName="sibTrans" presStyleCnt="0"/>
      <dgm:spPr/>
    </dgm:pt>
    <dgm:pt modelId="{67B41034-18B3-4A80-919F-6A11218E7DA7}" type="pres">
      <dgm:prSet presAssocID="{26E00184-7B89-4F42-B9FA-78190805D86E}" presName="compNode" presStyleCnt="0"/>
      <dgm:spPr/>
    </dgm:pt>
    <dgm:pt modelId="{BB3E11E8-5F02-46F5-86F2-FEF81C38C032}" type="pres">
      <dgm:prSet presAssocID="{26E00184-7B89-4F42-B9FA-78190805D86E}" presName="bgRect" presStyleLbl="bgShp" presStyleIdx="2" presStyleCnt="5"/>
      <dgm:spPr/>
    </dgm:pt>
    <dgm:pt modelId="{9AC06670-1912-4276-BAA6-6C72C81292CD}" type="pres">
      <dgm:prSet presAssocID="{26E00184-7B89-4F42-B9FA-78190805D86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E53AFB30-9463-440B-9310-9BC2126B8F16}" type="pres">
      <dgm:prSet presAssocID="{26E00184-7B89-4F42-B9FA-78190805D86E}" presName="spaceRect" presStyleCnt="0"/>
      <dgm:spPr/>
    </dgm:pt>
    <dgm:pt modelId="{153CEA16-D9F5-45A8-967E-17C0E519750B}" type="pres">
      <dgm:prSet presAssocID="{26E00184-7B89-4F42-B9FA-78190805D86E}" presName="parTx" presStyleLbl="revTx" presStyleIdx="2" presStyleCnt="5">
        <dgm:presLayoutVars>
          <dgm:chMax val="0"/>
          <dgm:chPref val="0"/>
        </dgm:presLayoutVars>
      </dgm:prSet>
      <dgm:spPr/>
    </dgm:pt>
    <dgm:pt modelId="{5A8E4BA2-5948-4D26-885B-7929FE84B53C}" type="pres">
      <dgm:prSet presAssocID="{40A67C8A-1F58-416A-8FE8-C723533763A1}" presName="sibTrans" presStyleCnt="0"/>
      <dgm:spPr/>
    </dgm:pt>
    <dgm:pt modelId="{67F7AB25-463A-4C4B-83B1-F334197AB050}" type="pres">
      <dgm:prSet presAssocID="{B80FCD62-C447-4419-AAE7-C3B7D2E12219}" presName="compNode" presStyleCnt="0"/>
      <dgm:spPr/>
    </dgm:pt>
    <dgm:pt modelId="{5CE373F8-34AF-47FE-8E9F-C253E70B3B93}" type="pres">
      <dgm:prSet presAssocID="{B80FCD62-C447-4419-AAE7-C3B7D2E12219}" presName="bgRect" presStyleLbl="bgShp" presStyleIdx="3" presStyleCnt="5"/>
      <dgm:spPr/>
    </dgm:pt>
    <dgm:pt modelId="{2B8BCEF2-53BD-420D-8239-83A898AD6B3E}" type="pres">
      <dgm:prSet presAssocID="{B80FCD62-C447-4419-AAE7-C3B7D2E1221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FF0A98EF-480B-4B0C-A8A2-E137BF97E903}" type="pres">
      <dgm:prSet presAssocID="{B80FCD62-C447-4419-AAE7-C3B7D2E12219}" presName="spaceRect" presStyleCnt="0"/>
      <dgm:spPr/>
    </dgm:pt>
    <dgm:pt modelId="{07846E9F-48DC-4E86-996F-84E9E535FC5A}" type="pres">
      <dgm:prSet presAssocID="{B80FCD62-C447-4419-AAE7-C3B7D2E12219}" presName="parTx" presStyleLbl="revTx" presStyleIdx="3" presStyleCnt="5">
        <dgm:presLayoutVars>
          <dgm:chMax val="0"/>
          <dgm:chPref val="0"/>
        </dgm:presLayoutVars>
      </dgm:prSet>
      <dgm:spPr/>
    </dgm:pt>
    <dgm:pt modelId="{455D964F-6518-44D7-A8EF-F88DB0AB6187}" type="pres">
      <dgm:prSet presAssocID="{822A6748-89AF-4574-8451-AE06DD59A805}" presName="sibTrans" presStyleCnt="0"/>
      <dgm:spPr/>
    </dgm:pt>
    <dgm:pt modelId="{41D62860-1C99-44BD-B4D9-0C1BAA2118CA}" type="pres">
      <dgm:prSet presAssocID="{44501BCA-FF43-4E34-9A67-237A2E81B89E}" presName="compNode" presStyleCnt="0"/>
      <dgm:spPr/>
    </dgm:pt>
    <dgm:pt modelId="{FEA0BD12-F4D8-4267-8D6F-AD8539F5C28C}" type="pres">
      <dgm:prSet presAssocID="{44501BCA-FF43-4E34-9A67-237A2E81B89E}" presName="bgRect" presStyleLbl="bgShp" presStyleIdx="4" presStyleCnt="5"/>
      <dgm:spPr/>
    </dgm:pt>
    <dgm:pt modelId="{B08A4E92-07D3-4A6E-8047-E7F6DFCD08DB}" type="pres">
      <dgm:prSet presAssocID="{44501BCA-FF43-4E34-9A67-237A2E81B89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7DD3DB02-3F83-4C59-A377-E14C88FCD74C}" type="pres">
      <dgm:prSet presAssocID="{44501BCA-FF43-4E34-9A67-237A2E81B89E}" presName="spaceRect" presStyleCnt="0"/>
      <dgm:spPr/>
    </dgm:pt>
    <dgm:pt modelId="{1BFE151A-B5D7-468D-9B2C-9CEB46C3D307}" type="pres">
      <dgm:prSet presAssocID="{44501BCA-FF43-4E34-9A67-237A2E81B89E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1870828-5F3E-484E-91F8-B01049377912}" srcId="{F4146D8E-CCE2-428E-A07E-2013873C882C}" destId="{44501BCA-FF43-4E34-9A67-237A2E81B89E}" srcOrd="4" destOrd="0" parTransId="{03C6DB6E-CC13-4D69-9E1A-657EFF07186C}" sibTransId="{B87798FF-0624-4059-B69A-BB90D8E0BE80}"/>
    <dgm:cxn modelId="{6AA15839-76C2-4FDF-9B8F-56837E4FFF4D}" srcId="{F4146D8E-CCE2-428E-A07E-2013873C882C}" destId="{B80FCD62-C447-4419-AAE7-C3B7D2E12219}" srcOrd="3" destOrd="0" parTransId="{B43819DA-9074-4349-85F1-D2282B002FF9}" sibTransId="{822A6748-89AF-4574-8451-AE06DD59A805}"/>
    <dgm:cxn modelId="{4EAD4C60-A2C6-43DB-AC56-5ADBEB09A948}" type="presOf" srcId="{C92DA8C7-24E3-4C07-BF84-8AA3554D7F50}" destId="{6E89AE58-7BC8-4044-9CCB-57111E7A70D3}" srcOrd="0" destOrd="0" presId="urn:microsoft.com/office/officeart/2018/2/layout/IconVerticalSolidList"/>
    <dgm:cxn modelId="{3739E667-C0C1-4FC7-9635-C0A84DE133E5}" type="presOf" srcId="{F4146D8E-CCE2-428E-A07E-2013873C882C}" destId="{F4D5D4E0-2185-4B8D-AB6D-B4D3D9B5DE1D}" srcOrd="0" destOrd="0" presId="urn:microsoft.com/office/officeart/2018/2/layout/IconVerticalSolidList"/>
    <dgm:cxn modelId="{DE49186E-080C-421A-ACC8-22A37CE05F88}" srcId="{F4146D8E-CCE2-428E-A07E-2013873C882C}" destId="{FA690B0A-0A15-4269-A7DD-16EA07B01670}" srcOrd="1" destOrd="0" parTransId="{72B791DF-BBFA-4CD1-A12C-DFAF1BA58F05}" sibTransId="{30F7B974-EB6A-4D6A-85E7-80047425E718}"/>
    <dgm:cxn modelId="{47CFE68A-8DA6-4847-8068-CCD43D544A19}" srcId="{F4146D8E-CCE2-428E-A07E-2013873C882C}" destId="{C92DA8C7-24E3-4C07-BF84-8AA3554D7F50}" srcOrd="0" destOrd="0" parTransId="{5671D59B-A632-42C9-B0D8-A88EB00639FD}" sibTransId="{84E2DE00-21BA-4236-AB9F-6F8B189D341F}"/>
    <dgm:cxn modelId="{65CF11B1-371C-4177-B6BD-F53B3050909F}" type="presOf" srcId="{FA690B0A-0A15-4269-A7DD-16EA07B01670}" destId="{A190BAFD-875B-4847-9C49-CD0979C1F3E0}" srcOrd="0" destOrd="0" presId="urn:microsoft.com/office/officeart/2018/2/layout/IconVerticalSolidList"/>
    <dgm:cxn modelId="{2B5055B5-E241-4E84-93D2-29AF9E637805}" type="presOf" srcId="{26E00184-7B89-4F42-B9FA-78190805D86E}" destId="{153CEA16-D9F5-45A8-967E-17C0E519750B}" srcOrd="0" destOrd="0" presId="urn:microsoft.com/office/officeart/2018/2/layout/IconVerticalSolidList"/>
    <dgm:cxn modelId="{FCE447C1-FE76-4B8A-AEB3-A00BC196586E}" srcId="{F4146D8E-CCE2-428E-A07E-2013873C882C}" destId="{26E00184-7B89-4F42-B9FA-78190805D86E}" srcOrd="2" destOrd="0" parTransId="{8075D432-0519-4F1B-8C23-AB52A7B27E66}" sibTransId="{40A67C8A-1F58-416A-8FE8-C723533763A1}"/>
    <dgm:cxn modelId="{48E50CE3-6873-42C0-ACF5-A976AC01C630}" type="presOf" srcId="{44501BCA-FF43-4E34-9A67-237A2E81B89E}" destId="{1BFE151A-B5D7-468D-9B2C-9CEB46C3D307}" srcOrd="0" destOrd="0" presId="urn:microsoft.com/office/officeart/2018/2/layout/IconVerticalSolidList"/>
    <dgm:cxn modelId="{6FC3CBE7-8744-490B-AEF2-339B71203228}" type="presOf" srcId="{B80FCD62-C447-4419-AAE7-C3B7D2E12219}" destId="{07846E9F-48DC-4E86-996F-84E9E535FC5A}" srcOrd="0" destOrd="0" presId="urn:microsoft.com/office/officeart/2018/2/layout/IconVerticalSolidList"/>
    <dgm:cxn modelId="{6065B103-9A00-4CD8-ABCD-003EB9F2A182}" type="presParOf" srcId="{F4D5D4E0-2185-4B8D-AB6D-B4D3D9B5DE1D}" destId="{36687AD8-2D0C-4EA0-AE2E-E967922D0A45}" srcOrd="0" destOrd="0" presId="urn:microsoft.com/office/officeart/2018/2/layout/IconVerticalSolidList"/>
    <dgm:cxn modelId="{78CEB029-A7FE-4022-9795-8587B787A22E}" type="presParOf" srcId="{36687AD8-2D0C-4EA0-AE2E-E967922D0A45}" destId="{C88B68C2-0D52-4431-BDD7-7B65697D9BB1}" srcOrd="0" destOrd="0" presId="urn:microsoft.com/office/officeart/2018/2/layout/IconVerticalSolidList"/>
    <dgm:cxn modelId="{C1A9E6B1-A86F-4628-9286-259ACFEC2FFE}" type="presParOf" srcId="{36687AD8-2D0C-4EA0-AE2E-E967922D0A45}" destId="{6B3992B0-5F51-4FC4-A052-71BC90E7A3A2}" srcOrd="1" destOrd="0" presId="urn:microsoft.com/office/officeart/2018/2/layout/IconVerticalSolidList"/>
    <dgm:cxn modelId="{B7908CDF-A491-4E12-91B5-725697D39D89}" type="presParOf" srcId="{36687AD8-2D0C-4EA0-AE2E-E967922D0A45}" destId="{2D2F2759-3568-4F4D-B385-7793229075C3}" srcOrd="2" destOrd="0" presId="urn:microsoft.com/office/officeart/2018/2/layout/IconVerticalSolidList"/>
    <dgm:cxn modelId="{4FF312BD-C088-4617-8C0A-9AF2366D4CAC}" type="presParOf" srcId="{36687AD8-2D0C-4EA0-AE2E-E967922D0A45}" destId="{6E89AE58-7BC8-4044-9CCB-57111E7A70D3}" srcOrd="3" destOrd="0" presId="urn:microsoft.com/office/officeart/2018/2/layout/IconVerticalSolidList"/>
    <dgm:cxn modelId="{F39A7CCC-2277-4CE5-8024-1BD090EA2340}" type="presParOf" srcId="{F4D5D4E0-2185-4B8D-AB6D-B4D3D9B5DE1D}" destId="{3DB4C50D-FC28-44D8-8681-86E781C13068}" srcOrd="1" destOrd="0" presId="urn:microsoft.com/office/officeart/2018/2/layout/IconVerticalSolidList"/>
    <dgm:cxn modelId="{CF198ACB-B912-4619-9F0E-929AB9872C84}" type="presParOf" srcId="{F4D5D4E0-2185-4B8D-AB6D-B4D3D9B5DE1D}" destId="{A7C425EE-F066-469F-A15E-25EC15A8D204}" srcOrd="2" destOrd="0" presId="urn:microsoft.com/office/officeart/2018/2/layout/IconVerticalSolidList"/>
    <dgm:cxn modelId="{5769CDBC-13E3-4FE3-BFFB-CB13F9D35AFD}" type="presParOf" srcId="{A7C425EE-F066-469F-A15E-25EC15A8D204}" destId="{9F50E5FC-8B29-4480-8797-7B7E886C6873}" srcOrd="0" destOrd="0" presId="urn:microsoft.com/office/officeart/2018/2/layout/IconVerticalSolidList"/>
    <dgm:cxn modelId="{25AF3139-4EBD-4EE5-84ED-3D50299C4D54}" type="presParOf" srcId="{A7C425EE-F066-469F-A15E-25EC15A8D204}" destId="{52EFCBC7-CE3F-4FDE-8324-B00712CCE959}" srcOrd="1" destOrd="0" presId="urn:microsoft.com/office/officeart/2018/2/layout/IconVerticalSolidList"/>
    <dgm:cxn modelId="{5D3FBFE1-694F-4E6C-83A2-9B953CC2BB9C}" type="presParOf" srcId="{A7C425EE-F066-469F-A15E-25EC15A8D204}" destId="{52943DF9-B1E8-4F85-86F3-0D18C45FA55C}" srcOrd="2" destOrd="0" presId="urn:microsoft.com/office/officeart/2018/2/layout/IconVerticalSolidList"/>
    <dgm:cxn modelId="{FC5F793B-0B80-462F-B7AF-BA206F5522AF}" type="presParOf" srcId="{A7C425EE-F066-469F-A15E-25EC15A8D204}" destId="{A190BAFD-875B-4847-9C49-CD0979C1F3E0}" srcOrd="3" destOrd="0" presId="urn:microsoft.com/office/officeart/2018/2/layout/IconVerticalSolidList"/>
    <dgm:cxn modelId="{BEC3B13F-B858-426D-8BA1-DF763647AD2A}" type="presParOf" srcId="{F4D5D4E0-2185-4B8D-AB6D-B4D3D9B5DE1D}" destId="{ED30A8E7-C7F4-4138-A461-FE41EAC72099}" srcOrd="3" destOrd="0" presId="urn:microsoft.com/office/officeart/2018/2/layout/IconVerticalSolidList"/>
    <dgm:cxn modelId="{84DAE9BC-621D-44CC-BCF0-9D41E6DBCB36}" type="presParOf" srcId="{F4D5D4E0-2185-4B8D-AB6D-B4D3D9B5DE1D}" destId="{67B41034-18B3-4A80-919F-6A11218E7DA7}" srcOrd="4" destOrd="0" presId="urn:microsoft.com/office/officeart/2018/2/layout/IconVerticalSolidList"/>
    <dgm:cxn modelId="{6D5B6697-25BB-4010-9A78-70D9C910DFEC}" type="presParOf" srcId="{67B41034-18B3-4A80-919F-6A11218E7DA7}" destId="{BB3E11E8-5F02-46F5-86F2-FEF81C38C032}" srcOrd="0" destOrd="0" presId="urn:microsoft.com/office/officeart/2018/2/layout/IconVerticalSolidList"/>
    <dgm:cxn modelId="{90DFFD30-81B9-4A27-B5D3-E4812E5EB779}" type="presParOf" srcId="{67B41034-18B3-4A80-919F-6A11218E7DA7}" destId="{9AC06670-1912-4276-BAA6-6C72C81292CD}" srcOrd="1" destOrd="0" presId="urn:microsoft.com/office/officeart/2018/2/layout/IconVerticalSolidList"/>
    <dgm:cxn modelId="{7E5401F5-DD2F-44D7-BD22-FEB64DFCA069}" type="presParOf" srcId="{67B41034-18B3-4A80-919F-6A11218E7DA7}" destId="{E53AFB30-9463-440B-9310-9BC2126B8F16}" srcOrd="2" destOrd="0" presId="urn:microsoft.com/office/officeart/2018/2/layout/IconVerticalSolidList"/>
    <dgm:cxn modelId="{28DE00E2-2D84-46B6-A953-B057D90775A6}" type="presParOf" srcId="{67B41034-18B3-4A80-919F-6A11218E7DA7}" destId="{153CEA16-D9F5-45A8-967E-17C0E519750B}" srcOrd="3" destOrd="0" presId="urn:microsoft.com/office/officeart/2018/2/layout/IconVerticalSolidList"/>
    <dgm:cxn modelId="{A1DE3B30-FA49-4194-8F07-434AC4D50F90}" type="presParOf" srcId="{F4D5D4E0-2185-4B8D-AB6D-B4D3D9B5DE1D}" destId="{5A8E4BA2-5948-4D26-885B-7929FE84B53C}" srcOrd="5" destOrd="0" presId="urn:microsoft.com/office/officeart/2018/2/layout/IconVerticalSolidList"/>
    <dgm:cxn modelId="{A8F7911A-7E5F-4051-8B53-42F313EC08D5}" type="presParOf" srcId="{F4D5D4E0-2185-4B8D-AB6D-B4D3D9B5DE1D}" destId="{67F7AB25-463A-4C4B-83B1-F334197AB050}" srcOrd="6" destOrd="0" presId="urn:microsoft.com/office/officeart/2018/2/layout/IconVerticalSolidList"/>
    <dgm:cxn modelId="{04125E29-5250-44E0-8C98-3B3C67BBF914}" type="presParOf" srcId="{67F7AB25-463A-4C4B-83B1-F334197AB050}" destId="{5CE373F8-34AF-47FE-8E9F-C253E70B3B93}" srcOrd="0" destOrd="0" presId="urn:microsoft.com/office/officeart/2018/2/layout/IconVerticalSolidList"/>
    <dgm:cxn modelId="{7AC0A28C-D2B4-4314-8FF2-7C78C11D64D5}" type="presParOf" srcId="{67F7AB25-463A-4C4B-83B1-F334197AB050}" destId="{2B8BCEF2-53BD-420D-8239-83A898AD6B3E}" srcOrd="1" destOrd="0" presId="urn:microsoft.com/office/officeart/2018/2/layout/IconVerticalSolidList"/>
    <dgm:cxn modelId="{9F8E950B-8503-4ABE-A314-612180D7F574}" type="presParOf" srcId="{67F7AB25-463A-4C4B-83B1-F334197AB050}" destId="{FF0A98EF-480B-4B0C-A8A2-E137BF97E903}" srcOrd="2" destOrd="0" presId="urn:microsoft.com/office/officeart/2018/2/layout/IconVerticalSolidList"/>
    <dgm:cxn modelId="{518CD186-B647-48CE-9EA9-D77706EEC759}" type="presParOf" srcId="{67F7AB25-463A-4C4B-83B1-F334197AB050}" destId="{07846E9F-48DC-4E86-996F-84E9E535FC5A}" srcOrd="3" destOrd="0" presId="urn:microsoft.com/office/officeart/2018/2/layout/IconVerticalSolidList"/>
    <dgm:cxn modelId="{72411B21-8BDE-4A51-9C32-9DF77C4134BD}" type="presParOf" srcId="{F4D5D4E0-2185-4B8D-AB6D-B4D3D9B5DE1D}" destId="{455D964F-6518-44D7-A8EF-F88DB0AB6187}" srcOrd="7" destOrd="0" presId="urn:microsoft.com/office/officeart/2018/2/layout/IconVerticalSolidList"/>
    <dgm:cxn modelId="{6E1416E8-E1FC-464D-8FED-767E8EC4667E}" type="presParOf" srcId="{F4D5D4E0-2185-4B8D-AB6D-B4D3D9B5DE1D}" destId="{41D62860-1C99-44BD-B4D9-0C1BAA2118CA}" srcOrd="8" destOrd="0" presId="urn:microsoft.com/office/officeart/2018/2/layout/IconVerticalSolidList"/>
    <dgm:cxn modelId="{74029C58-72BE-4ADE-909F-A9E96312E8D9}" type="presParOf" srcId="{41D62860-1C99-44BD-B4D9-0C1BAA2118CA}" destId="{FEA0BD12-F4D8-4267-8D6F-AD8539F5C28C}" srcOrd="0" destOrd="0" presId="urn:microsoft.com/office/officeart/2018/2/layout/IconVerticalSolidList"/>
    <dgm:cxn modelId="{2A40B9B3-CAA5-4001-931C-CD886DDBF079}" type="presParOf" srcId="{41D62860-1C99-44BD-B4D9-0C1BAA2118CA}" destId="{B08A4E92-07D3-4A6E-8047-E7F6DFCD08DB}" srcOrd="1" destOrd="0" presId="urn:microsoft.com/office/officeart/2018/2/layout/IconVerticalSolidList"/>
    <dgm:cxn modelId="{C9673013-0FFA-4E7C-AC2A-F5A6974C0E4B}" type="presParOf" srcId="{41D62860-1C99-44BD-B4D9-0C1BAA2118CA}" destId="{7DD3DB02-3F83-4C59-A377-E14C88FCD74C}" srcOrd="2" destOrd="0" presId="urn:microsoft.com/office/officeart/2018/2/layout/IconVerticalSolidList"/>
    <dgm:cxn modelId="{D6738D94-5220-4EDC-B8D7-E420F97D2AD3}" type="presParOf" srcId="{41D62860-1C99-44BD-B4D9-0C1BAA2118CA}" destId="{1BFE151A-B5D7-468D-9B2C-9CEB46C3D30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4146D8E-CCE2-428E-A07E-2013873C882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92DA8C7-24E3-4C07-BF84-8AA3554D7F50}">
      <dgm:prSet custT="1"/>
      <dgm:spPr/>
      <dgm:t>
        <a:bodyPr/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prstClr val="white">
                  <a:lumMod val="65000"/>
                </a:prstClr>
              </a:solidFill>
              <a:latin typeface="Aptos" panose="02110004020202020204"/>
              <a:ea typeface="+mn-ea"/>
              <a:cs typeface="+mn-cs"/>
            </a:rPr>
            <a:t>Oil, gas and Gulf economies </a:t>
          </a:r>
        </a:p>
      </dgm:t>
    </dgm:pt>
    <dgm:pt modelId="{5671D59B-A632-42C9-B0D8-A88EB00639FD}" type="parTrans" cxnId="{47CFE68A-8DA6-4847-8068-CCD43D544A19}">
      <dgm:prSet/>
      <dgm:spPr/>
      <dgm:t>
        <a:bodyPr/>
        <a:lstStyle/>
        <a:p>
          <a:endParaRPr lang="en-US"/>
        </a:p>
      </dgm:t>
    </dgm:pt>
    <dgm:pt modelId="{84E2DE00-21BA-4236-AB9F-6F8B189D341F}" type="sibTrans" cxnId="{47CFE68A-8DA6-4847-8068-CCD43D544A19}">
      <dgm:prSet/>
      <dgm:spPr/>
      <dgm:t>
        <a:bodyPr/>
        <a:lstStyle/>
        <a:p>
          <a:endParaRPr lang="en-US"/>
        </a:p>
      </dgm:t>
    </dgm:pt>
    <dgm:pt modelId="{FA690B0A-0A15-4269-A7DD-16EA07B01670}">
      <dgm:prSet/>
      <dgm:spPr/>
      <dgm:t>
        <a:bodyPr/>
        <a:lstStyle/>
        <a:p>
          <a:r>
            <a:rPr lang="en-US" b="1" dirty="0">
              <a:solidFill>
                <a:schemeClr val="bg1">
                  <a:lumMod val="65000"/>
                </a:schemeClr>
              </a:solidFill>
            </a:rPr>
            <a:t>Climate conundrum </a:t>
          </a:r>
        </a:p>
      </dgm:t>
    </dgm:pt>
    <dgm:pt modelId="{72B791DF-BBFA-4CD1-A12C-DFAF1BA58F05}" type="parTrans" cxnId="{DE49186E-080C-421A-ACC8-22A37CE05F88}">
      <dgm:prSet/>
      <dgm:spPr/>
      <dgm:t>
        <a:bodyPr/>
        <a:lstStyle/>
        <a:p>
          <a:endParaRPr lang="en-US"/>
        </a:p>
      </dgm:t>
    </dgm:pt>
    <dgm:pt modelId="{30F7B974-EB6A-4D6A-85E7-80047425E718}" type="sibTrans" cxnId="{DE49186E-080C-421A-ACC8-22A37CE05F88}">
      <dgm:prSet/>
      <dgm:spPr/>
      <dgm:t>
        <a:bodyPr/>
        <a:lstStyle/>
        <a:p>
          <a:endParaRPr lang="en-US"/>
        </a:p>
      </dgm:t>
    </dgm:pt>
    <dgm:pt modelId="{26E00184-7B89-4F42-B9FA-78190805D86E}">
      <dgm:prSet/>
      <dgm:spPr/>
      <dgm:t>
        <a:bodyPr/>
        <a:lstStyle/>
        <a:p>
          <a:r>
            <a:rPr lang="en-US" b="1" dirty="0">
              <a:solidFill>
                <a:schemeClr val="bg1">
                  <a:lumMod val="65000"/>
                </a:schemeClr>
              </a:solidFill>
            </a:rPr>
            <a:t>Post-oil strategies </a:t>
          </a:r>
        </a:p>
      </dgm:t>
    </dgm:pt>
    <dgm:pt modelId="{8075D432-0519-4F1B-8C23-AB52A7B27E66}" type="parTrans" cxnId="{FCE447C1-FE76-4B8A-AEB3-A00BC196586E}">
      <dgm:prSet/>
      <dgm:spPr/>
      <dgm:t>
        <a:bodyPr/>
        <a:lstStyle/>
        <a:p>
          <a:endParaRPr lang="en-US"/>
        </a:p>
      </dgm:t>
    </dgm:pt>
    <dgm:pt modelId="{40A67C8A-1F58-416A-8FE8-C723533763A1}" type="sibTrans" cxnId="{FCE447C1-FE76-4B8A-AEB3-A00BC196586E}">
      <dgm:prSet/>
      <dgm:spPr/>
      <dgm:t>
        <a:bodyPr/>
        <a:lstStyle/>
        <a:p>
          <a:endParaRPr lang="en-US"/>
        </a:p>
      </dgm:t>
    </dgm:pt>
    <dgm:pt modelId="{B80FCD62-C447-4419-AAE7-C3B7D2E12219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Alternative energy </a:t>
          </a:r>
        </a:p>
      </dgm:t>
    </dgm:pt>
    <dgm:pt modelId="{B43819DA-9074-4349-85F1-D2282B002FF9}" type="parTrans" cxnId="{6AA15839-76C2-4FDF-9B8F-56837E4FFF4D}">
      <dgm:prSet/>
      <dgm:spPr/>
      <dgm:t>
        <a:bodyPr/>
        <a:lstStyle/>
        <a:p>
          <a:endParaRPr lang="en-US"/>
        </a:p>
      </dgm:t>
    </dgm:pt>
    <dgm:pt modelId="{822A6748-89AF-4574-8451-AE06DD59A805}" type="sibTrans" cxnId="{6AA15839-76C2-4FDF-9B8F-56837E4FFF4D}">
      <dgm:prSet/>
      <dgm:spPr/>
      <dgm:t>
        <a:bodyPr/>
        <a:lstStyle/>
        <a:p>
          <a:endParaRPr lang="en-US"/>
        </a:p>
      </dgm:t>
    </dgm:pt>
    <dgm:pt modelId="{44501BCA-FF43-4E34-9A67-237A2E81B89E}">
      <dgm:prSet/>
      <dgm:spPr/>
      <dgm:t>
        <a:bodyPr/>
        <a:lstStyle/>
        <a:p>
          <a:r>
            <a:rPr lang="en-US" b="1" dirty="0">
              <a:solidFill>
                <a:schemeClr val="bg1">
                  <a:lumMod val="65000"/>
                </a:schemeClr>
              </a:solidFill>
            </a:rPr>
            <a:t>GCC – Singapore energy relations  </a:t>
          </a:r>
        </a:p>
      </dgm:t>
    </dgm:pt>
    <dgm:pt modelId="{03C6DB6E-CC13-4D69-9E1A-657EFF07186C}" type="parTrans" cxnId="{91870828-5F3E-484E-91F8-B01049377912}">
      <dgm:prSet/>
      <dgm:spPr/>
      <dgm:t>
        <a:bodyPr/>
        <a:lstStyle/>
        <a:p>
          <a:endParaRPr lang="en-US"/>
        </a:p>
      </dgm:t>
    </dgm:pt>
    <dgm:pt modelId="{B87798FF-0624-4059-B69A-BB90D8E0BE80}" type="sibTrans" cxnId="{91870828-5F3E-484E-91F8-B01049377912}">
      <dgm:prSet/>
      <dgm:spPr/>
      <dgm:t>
        <a:bodyPr/>
        <a:lstStyle/>
        <a:p>
          <a:endParaRPr lang="en-US"/>
        </a:p>
      </dgm:t>
    </dgm:pt>
    <dgm:pt modelId="{F4D5D4E0-2185-4B8D-AB6D-B4D3D9B5DE1D}" type="pres">
      <dgm:prSet presAssocID="{F4146D8E-CCE2-428E-A07E-2013873C882C}" presName="root" presStyleCnt="0">
        <dgm:presLayoutVars>
          <dgm:dir/>
          <dgm:resizeHandles val="exact"/>
        </dgm:presLayoutVars>
      </dgm:prSet>
      <dgm:spPr/>
    </dgm:pt>
    <dgm:pt modelId="{36687AD8-2D0C-4EA0-AE2E-E967922D0A45}" type="pres">
      <dgm:prSet presAssocID="{C92DA8C7-24E3-4C07-BF84-8AA3554D7F50}" presName="compNode" presStyleCnt="0"/>
      <dgm:spPr/>
    </dgm:pt>
    <dgm:pt modelId="{C88B68C2-0D52-4431-BDD7-7B65697D9BB1}" type="pres">
      <dgm:prSet presAssocID="{C92DA8C7-24E3-4C07-BF84-8AA3554D7F50}" presName="bgRect" presStyleLbl="bgShp" presStyleIdx="0" presStyleCnt="5"/>
      <dgm:spPr/>
    </dgm:pt>
    <dgm:pt modelId="{6B3992B0-5F51-4FC4-A052-71BC90E7A3A2}" type="pres">
      <dgm:prSet presAssocID="{C92DA8C7-24E3-4C07-BF84-8AA3554D7F5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2D2F2759-3568-4F4D-B385-7793229075C3}" type="pres">
      <dgm:prSet presAssocID="{C92DA8C7-24E3-4C07-BF84-8AA3554D7F50}" presName="spaceRect" presStyleCnt="0"/>
      <dgm:spPr/>
    </dgm:pt>
    <dgm:pt modelId="{6E89AE58-7BC8-4044-9CCB-57111E7A70D3}" type="pres">
      <dgm:prSet presAssocID="{C92DA8C7-24E3-4C07-BF84-8AA3554D7F50}" presName="parTx" presStyleLbl="revTx" presStyleIdx="0" presStyleCnt="5">
        <dgm:presLayoutVars>
          <dgm:chMax val="0"/>
          <dgm:chPref val="0"/>
        </dgm:presLayoutVars>
      </dgm:prSet>
      <dgm:spPr/>
    </dgm:pt>
    <dgm:pt modelId="{3DB4C50D-FC28-44D8-8681-86E781C13068}" type="pres">
      <dgm:prSet presAssocID="{84E2DE00-21BA-4236-AB9F-6F8B189D341F}" presName="sibTrans" presStyleCnt="0"/>
      <dgm:spPr/>
    </dgm:pt>
    <dgm:pt modelId="{A7C425EE-F066-469F-A15E-25EC15A8D204}" type="pres">
      <dgm:prSet presAssocID="{FA690B0A-0A15-4269-A7DD-16EA07B01670}" presName="compNode" presStyleCnt="0"/>
      <dgm:spPr/>
    </dgm:pt>
    <dgm:pt modelId="{9F50E5FC-8B29-4480-8797-7B7E886C6873}" type="pres">
      <dgm:prSet presAssocID="{FA690B0A-0A15-4269-A7DD-16EA07B01670}" presName="bgRect" presStyleLbl="bgShp" presStyleIdx="1" presStyleCnt="5"/>
      <dgm:spPr/>
    </dgm:pt>
    <dgm:pt modelId="{52EFCBC7-CE3F-4FDE-8324-B00712CCE959}" type="pres">
      <dgm:prSet presAssocID="{FA690B0A-0A15-4269-A7DD-16EA07B0167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52943DF9-B1E8-4F85-86F3-0D18C45FA55C}" type="pres">
      <dgm:prSet presAssocID="{FA690B0A-0A15-4269-A7DD-16EA07B01670}" presName="spaceRect" presStyleCnt="0"/>
      <dgm:spPr/>
    </dgm:pt>
    <dgm:pt modelId="{A190BAFD-875B-4847-9C49-CD0979C1F3E0}" type="pres">
      <dgm:prSet presAssocID="{FA690B0A-0A15-4269-A7DD-16EA07B01670}" presName="parTx" presStyleLbl="revTx" presStyleIdx="1" presStyleCnt="5">
        <dgm:presLayoutVars>
          <dgm:chMax val="0"/>
          <dgm:chPref val="0"/>
        </dgm:presLayoutVars>
      </dgm:prSet>
      <dgm:spPr/>
    </dgm:pt>
    <dgm:pt modelId="{ED30A8E7-C7F4-4138-A461-FE41EAC72099}" type="pres">
      <dgm:prSet presAssocID="{30F7B974-EB6A-4D6A-85E7-80047425E718}" presName="sibTrans" presStyleCnt="0"/>
      <dgm:spPr/>
    </dgm:pt>
    <dgm:pt modelId="{67B41034-18B3-4A80-919F-6A11218E7DA7}" type="pres">
      <dgm:prSet presAssocID="{26E00184-7B89-4F42-B9FA-78190805D86E}" presName="compNode" presStyleCnt="0"/>
      <dgm:spPr/>
    </dgm:pt>
    <dgm:pt modelId="{BB3E11E8-5F02-46F5-86F2-FEF81C38C032}" type="pres">
      <dgm:prSet presAssocID="{26E00184-7B89-4F42-B9FA-78190805D86E}" presName="bgRect" presStyleLbl="bgShp" presStyleIdx="2" presStyleCnt="5"/>
      <dgm:spPr/>
    </dgm:pt>
    <dgm:pt modelId="{9AC06670-1912-4276-BAA6-6C72C81292CD}" type="pres">
      <dgm:prSet presAssocID="{26E00184-7B89-4F42-B9FA-78190805D86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E53AFB30-9463-440B-9310-9BC2126B8F16}" type="pres">
      <dgm:prSet presAssocID="{26E00184-7B89-4F42-B9FA-78190805D86E}" presName="spaceRect" presStyleCnt="0"/>
      <dgm:spPr/>
    </dgm:pt>
    <dgm:pt modelId="{153CEA16-D9F5-45A8-967E-17C0E519750B}" type="pres">
      <dgm:prSet presAssocID="{26E00184-7B89-4F42-B9FA-78190805D86E}" presName="parTx" presStyleLbl="revTx" presStyleIdx="2" presStyleCnt="5">
        <dgm:presLayoutVars>
          <dgm:chMax val="0"/>
          <dgm:chPref val="0"/>
        </dgm:presLayoutVars>
      </dgm:prSet>
      <dgm:spPr/>
    </dgm:pt>
    <dgm:pt modelId="{5A8E4BA2-5948-4D26-885B-7929FE84B53C}" type="pres">
      <dgm:prSet presAssocID="{40A67C8A-1F58-416A-8FE8-C723533763A1}" presName="sibTrans" presStyleCnt="0"/>
      <dgm:spPr/>
    </dgm:pt>
    <dgm:pt modelId="{67F7AB25-463A-4C4B-83B1-F334197AB050}" type="pres">
      <dgm:prSet presAssocID="{B80FCD62-C447-4419-AAE7-C3B7D2E12219}" presName="compNode" presStyleCnt="0"/>
      <dgm:spPr/>
    </dgm:pt>
    <dgm:pt modelId="{5CE373F8-34AF-47FE-8E9F-C253E70B3B93}" type="pres">
      <dgm:prSet presAssocID="{B80FCD62-C447-4419-AAE7-C3B7D2E12219}" presName="bgRect" presStyleLbl="bgShp" presStyleIdx="3" presStyleCnt="5"/>
      <dgm:spPr/>
    </dgm:pt>
    <dgm:pt modelId="{2B8BCEF2-53BD-420D-8239-83A898AD6B3E}" type="pres">
      <dgm:prSet presAssocID="{B80FCD62-C447-4419-AAE7-C3B7D2E1221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FF0A98EF-480B-4B0C-A8A2-E137BF97E903}" type="pres">
      <dgm:prSet presAssocID="{B80FCD62-C447-4419-AAE7-C3B7D2E12219}" presName="spaceRect" presStyleCnt="0"/>
      <dgm:spPr/>
    </dgm:pt>
    <dgm:pt modelId="{07846E9F-48DC-4E86-996F-84E9E535FC5A}" type="pres">
      <dgm:prSet presAssocID="{B80FCD62-C447-4419-AAE7-C3B7D2E12219}" presName="parTx" presStyleLbl="revTx" presStyleIdx="3" presStyleCnt="5">
        <dgm:presLayoutVars>
          <dgm:chMax val="0"/>
          <dgm:chPref val="0"/>
        </dgm:presLayoutVars>
      </dgm:prSet>
      <dgm:spPr/>
    </dgm:pt>
    <dgm:pt modelId="{455D964F-6518-44D7-A8EF-F88DB0AB6187}" type="pres">
      <dgm:prSet presAssocID="{822A6748-89AF-4574-8451-AE06DD59A805}" presName="sibTrans" presStyleCnt="0"/>
      <dgm:spPr/>
    </dgm:pt>
    <dgm:pt modelId="{41D62860-1C99-44BD-B4D9-0C1BAA2118CA}" type="pres">
      <dgm:prSet presAssocID="{44501BCA-FF43-4E34-9A67-237A2E81B89E}" presName="compNode" presStyleCnt="0"/>
      <dgm:spPr/>
    </dgm:pt>
    <dgm:pt modelId="{FEA0BD12-F4D8-4267-8D6F-AD8539F5C28C}" type="pres">
      <dgm:prSet presAssocID="{44501BCA-FF43-4E34-9A67-237A2E81B89E}" presName="bgRect" presStyleLbl="bgShp" presStyleIdx="4" presStyleCnt="5"/>
      <dgm:spPr/>
    </dgm:pt>
    <dgm:pt modelId="{B08A4E92-07D3-4A6E-8047-E7F6DFCD08DB}" type="pres">
      <dgm:prSet presAssocID="{44501BCA-FF43-4E34-9A67-237A2E81B89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7DD3DB02-3F83-4C59-A377-E14C88FCD74C}" type="pres">
      <dgm:prSet presAssocID="{44501BCA-FF43-4E34-9A67-237A2E81B89E}" presName="spaceRect" presStyleCnt="0"/>
      <dgm:spPr/>
    </dgm:pt>
    <dgm:pt modelId="{1BFE151A-B5D7-468D-9B2C-9CEB46C3D307}" type="pres">
      <dgm:prSet presAssocID="{44501BCA-FF43-4E34-9A67-237A2E81B89E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1870828-5F3E-484E-91F8-B01049377912}" srcId="{F4146D8E-CCE2-428E-A07E-2013873C882C}" destId="{44501BCA-FF43-4E34-9A67-237A2E81B89E}" srcOrd="4" destOrd="0" parTransId="{03C6DB6E-CC13-4D69-9E1A-657EFF07186C}" sibTransId="{B87798FF-0624-4059-B69A-BB90D8E0BE80}"/>
    <dgm:cxn modelId="{6AA15839-76C2-4FDF-9B8F-56837E4FFF4D}" srcId="{F4146D8E-CCE2-428E-A07E-2013873C882C}" destId="{B80FCD62-C447-4419-AAE7-C3B7D2E12219}" srcOrd="3" destOrd="0" parTransId="{B43819DA-9074-4349-85F1-D2282B002FF9}" sibTransId="{822A6748-89AF-4574-8451-AE06DD59A805}"/>
    <dgm:cxn modelId="{4EAD4C60-A2C6-43DB-AC56-5ADBEB09A948}" type="presOf" srcId="{C92DA8C7-24E3-4C07-BF84-8AA3554D7F50}" destId="{6E89AE58-7BC8-4044-9CCB-57111E7A70D3}" srcOrd="0" destOrd="0" presId="urn:microsoft.com/office/officeart/2018/2/layout/IconVerticalSolidList"/>
    <dgm:cxn modelId="{3739E667-C0C1-4FC7-9635-C0A84DE133E5}" type="presOf" srcId="{F4146D8E-CCE2-428E-A07E-2013873C882C}" destId="{F4D5D4E0-2185-4B8D-AB6D-B4D3D9B5DE1D}" srcOrd="0" destOrd="0" presId="urn:microsoft.com/office/officeart/2018/2/layout/IconVerticalSolidList"/>
    <dgm:cxn modelId="{DE49186E-080C-421A-ACC8-22A37CE05F88}" srcId="{F4146D8E-CCE2-428E-A07E-2013873C882C}" destId="{FA690B0A-0A15-4269-A7DD-16EA07B01670}" srcOrd="1" destOrd="0" parTransId="{72B791DF-BBFA-4CD1-A12C-DFAF1BA58F05}" sibTransId="{30F7B974-EB6A-4D6A-85E7-80047425E718}"/>
    <dgm:cxn modelId="{47CFE68A-8DA6-4847-8068-CCD43D544A19}" srcId="{F4146D8E-CCE2-428E-A07E-2013873C882C}" destId="{C92DA8C7-24E3-4C07-BF84-8AA3554D7F50}" srcOrd="0" destOrd="0" parTransId="{5671D59B-A632-42C9-B0D8-A88EB00639FD}" sibTransId="{84E2DE00-21BA-4236-AB9F-6F8B189D341F}"/>
    <dgm:cxn modelId="{65CF11B1-371C-4177-B6BD-F53B3050909F}" type="presOf" srcId="{FA690B0A-0A15-4269-A7DD-16EA07B01670}" destId="{A190BAFD-875B-4847-9C49-CD0979C1F3E0}" srcOrd="0" destOrd="0" presId="urn:microsoft.com/office/officeart/2018/2/layout/IconVerticalSolidList"/>
    <dgm:cxn modelId="{2B5055B5-E241-4E84-93D2-29AF9E637805}" type="presOf" srcId="{26E00184-7B89-4F42-B9FA-78190805D86E}" destId="{153CEA16-D9F5-45A8-967E-17C0E519750B}" srcOrd="0" destOrd="0" presId="urn:microsoft.com/office/officeart/2018/2/layout/IconVerticalSolidList"/>
    <dgm:cxn modelId="{FCE447C1-FE76-4B8A-AEB3-A00BC196586E}" srcId="{F4146D8E-CCE2-428E-A07E-2013873C882C}" destId="{26E00184-7B89-4F42-B9FA-78190805D86E}" srcOrd="2" destOrd="0" parTransId="{8075D432-0519-4F1B-8C23-AB52A7B27E66}" sibTransId="{40A67C8A-1F58-416A-8FE8-C723533763A1}"/>
    <dgm:cxn modelId="{48E50CE3-6873-42C0-ACF5-A976AC01C630}" type="presOf" srcId="{44501BCA-FF43-4E34-9A67-237A2E81B89E}" destId="{1BFE151A-B5D7-468D-9B2C-9CEB46C3D307}" srcOrd="0" destOrd="0" presId="urn:microsoft.com/office/officeart/2018/2/layout/IconVerticalSolidList"/>
    <dgm:cxn modelId="{6FC3CBE7-8744-490B-AEF2-339B71203228}" type="presOf" srcId="{B80FCD62-C447-4419-AAE7-C3B7D2E12219}" destId="{07846E9F-48DC-4E86-996F-84E9E535FC5A}" srcOrd="0" destOrd="0" presId="urn:microsoft.com/office/officeart/2018/2/layout/IconVerticalSolidList"/>
    <dgm:cxn modelId="{6065B103-9A00-4CD8-ABCD-003EB9F2A182}" type="presParOf" srcId="{F4D5D4E0-2185-4B8D-AB6D-B4D3D9B5DE1D}" destId="{36687AD8-2D0C-4EA0-AE2E-E967922D0A45}" srcOrd="0" destOrd="0" presId="urn:microsoft.com/office/officeart/2018/2/layout/IconVerticalSolidList"/>
    <dgm:cxn modelId="{78CEB029-A7FE-4022-9795-8587B787A22E}" type="presParOf" srcId="{36687AD8-2D0C-4EA0-AE2E-E967922D0A45}" destId="{C88B68C2-0D52-4431-BDD7-7B65697D9BB1}" srcOrd="0" destOrd="0" presId="urn:microsoft.com/office/officeart/2018/2/layout/IconVerticalSolidList"/>
    <dgm:cxn modelId="{C1A9E6B1-A86F-4628-9286-259ACFEC2FFE}" type="presParOf" srcId="{36687AD8-2D0C-4EA0-AE2E-E967922D0A45}" destId="{6B3992B0-5F51-4FC4-A052-71BC90E7A3A2}" srcOrd="1" destOrd="0" presId="urn:microsoft.com/office/officeart/2018/2/layout/IconVerticalSolidList"/>
    <dgm:cxn modelId="{B7908CDF-A491-4E12-91B5-725697D39D89}" type="presParOf" srcId="{36687AD8-2D0C-4EA0-AE2E-E967922D0A45}" destId="{2D2F2759-3568-4F4D-B385-7793229075C3}" srcOrd="2" destOrd="0" presId="urn:microsoft.com/office/officeart/2018/2/layout/IconVerticalSolidList"/>
    <dgm:cxn modelId="{4FF312BD-C088-4617-8C0A-9AF2366D4CAC}" type="presParOf" srcId="{36687AD8-2D0C-4EA0-AE2E-E967922D0A45}" destId="{6E89AE58-7BC8-4044-9CCB-57111E7A70D3}" srcOrd="3" destOrd="0" presId="urn:microsoft.com/office/officeart/2018/2/layout/IconVerticalSolidList"/>
    <dgm:cxn modelId="{F39A7CCC-2277-4CE5-8024-1BD090EA2340}" type="presParOf" srcId="{F4D5D4E0-2185-4B8D-AB6D-B4D3D9B5DE1D}" destId="{3DB4C50D-FC28-44D8-8681-86E781C13068}" srcOrd="1" destOrd="0" presId="urn:microsoft.com/office/officeart/2018/2/layout/IconVerticalSolidList"/>
    <dgm:cxn modelId="{CF198ACB-B912-4619-9F0E-929AB9872C84}" type="presParOf" srcId="{F4D5D4E0-2185-4B8D-AB6D-B4D3D9B5DE1D}" destId="{A7C425EE-F066-469F-A15E-25EC15A8D204}" srcOrd="2" destOrd="0" presId="urn:microsoft.com/office/officeart/2018/2/layout/IconVerticalSolidList"/>
    <dgm:cxn modelId="{5769CDBC-13E3-4FE3-BFFB-CB13F9D35AFD}" type="presParOf" srcId="{A7C425EE-F066-469F-A15E-25EC15A8D204}" destId="{9F50E5FC-8B29-4480-8797-7B7E886C6873}" srcOrd="0" destOrd="0" presId="urn:microsoft.com/office/officeart/2018/2/layout/IconVerticalSolidList"/>
    <dgm:cxn modelId="{25AF3139-4EBD-4EE5-84ED-3D50299C4D54}" type="presParOf" srcId="{A7C425EE-F066-469F-A15E-25EC15A8D204}" destId="{52EFCBC7-CE3F-4FDE-8324-B00712CCE959}" srcOrd="1" destOrd="0" presId="urn:microsoft.com/office/officeart/2018/2/layout/IconVerticalSolidList"/>
    <dgm:cxn modelId="{5D3FBFE1-694F-4E6C-83A2-9B953CC2BB9C}" type="presParOf" srcId="{A7C425EE-F066-469F-A15E-25EC15A8D204}" destId="{52943DF9-B1E8-4F85-86F3-0D18C45FA55C}" srcOrd="2" destOrd="0" presId="urn:microsoft.com/office/officeart/2018/2/layout/IconVerticalSolidList"/>
    <dgm:cxn modelId="{FC5F793B-0B80-462F-B7AF-BA206F5522AF}" type="presParOf" srcId="{A7C425EE-F066-469F-A15E-25EC15A8D204}" destId="{A190BAFD-875B-4847-9C49-CD0979C1F3E0}" srcOrd="3" destOrd="0" presId="urn:microsoft.com/office/officeart/2018/2/layout/IconVerticalSolidList"/>
    <dgm:cxn modelId="{BEC3B13F-B858-426D-8BA1-DF763647AD2A}" type="presParOf" srcId="{F4D5D4E0-2185-4B8D-AB6D-B4D3D9B5DE1D}" destId="{ED30A8E7-C7F4-4138-A461-FE41EAC72099}" srcOrd="3" destOrd="0" presId="urn:microsoft.com/office/officeart/2018/2/layout/IconVerticalSolidList"/>
    <dgm:cxn modelId="{84DAE9BC-621D-44CC-BCF0-9D41E6DBCB36}" type="presParOf" srcId="{F4D5D4E0-2185-4B8D-AB6D-B4D3D9B5DE1D}" destId="{67B41034-18B3-4A80-919F-6A11218E7DA7}" srcOrd="4" destOrd="0" presId="urn:microsoft.com/office/officeart/2018/2/layout/IconVerticalSolidList"/>
    <dgm:cxn modelId="{6D5B6697-25BB-4010-9A78-70D9C910DFEC}" type="presParOf" srcId="{67B41034-18B3-4A80-919F-6A11218E7DA7}" destId="{BB3E11E8-5F02-46F5-86F2-FEF81C38C032}" srcOrd="0" destOrd="0" presId="urn:microsoft.com/office/officeart/2018/2/layout/IconVerticalSolidList"/>
    <dgm:cxn modelId="{90DFFD30-81B9-4A27-B5D3-E4812E5EB779}" type="presParOf" srcId="{67B41034-18B3-4A80-919F-6A11218E7DA7}" destId="{9AC06670-1912-4276-BAA6-6C72C81292CD}" srcOrd="1" destOrd="0" presId="urn:microsoft.com/office/officeart/2018/2/layout/IconVerticalSolidList"/>
    <dgm:cxn modelId="{7E5401F5-DD2F-44D7-BD22-FEB64DFCA069}" type="presParOf" srcId="{67B41034-18B3-4A80-919F-6A11218E7DA7}" destId="{E53AFB30-9463-440B-9310-9BC2126B8F16}" srcOrd="2" destOrd="0" presId="urn:microsoft.com/office/officeart/2018/2/layout/IconVerticalSolidList"/>
    <dgm:cxn modelId="{28DE00E2-2D84-46B6-A953-B057D90775A6}" type="presParOf" srcId="{67B41034-18B3-4A80-919F-6A11218E7DA7}" destId="{153CEA16-D9F5-45A8-967E-17C0E519750B}" srcOrd="3" destOrd="0" presId="urn:microsoft.com/office/officeart/2018/2/layout/IconVerticalSolidList"/>
    <dgm:cxn modelId="{A1DE3B30-FA49-4194-8F07-434AC4D50F90}" type="presParOf" srcId="{F4D5D4E0-2185-4B8D-AB6D-B4D3D9B5DE1D}" destId="{5A8E4BA2-5948-4D26-885B-7929FE84B53C}" srcOrd="5" destOrd="0" presId="urn:microsoft.com/office/officeart/2018/2/layout/IconVerticalSolidList"/>
    <dgm:cxn modelId="{A8F7911A-7E5F-4051-8B53-42F313EC08D5}" type="presParOf" srcId="{F4D5D4E0-2185-4B8D-AB6D-B4D3D9B5DE1D}" destId="{67F7AB25-463A-4C4B-83B1-F334197AB050}" srcOrd="6" destOrd="0" presId="urn:microsoft.com/office/officeart/2018/2/layout/IconVerticalSolidList"/>
    <dgm:cxn modelId="{04125E29-5250-44E0-8C98-3B3C67BBF914}" type="presParOf" srcId="{67F7AB25-463A-4C4B-83B1-F334197AB050}" destId="{5CE373F8-34AF-47FE-8E9F-C253E70B3B93}" srcOrd="0" destOrd="0" presId="urn:microsoft.com/office/officeart/2018/2/layout/IconVerticalSolidList"/>
    <dgm:cxn modelId="{7AC0A28C-D2B4-4314-8FF2-7C78C11D64D5}" type="presParOf" srcId="{67F7AB25-463A-4C4B-83B1-F334197AB050}" destId="{2B8BCEF2-53BD-420D-8239-83A898AD6B3E}" srcOrd="1" destOrd="0" presId="urn:microsoft.com/office/officeart/2018/2/layout/IconVerticalSolidList"/>
    <dgm:cxn modelId="{9F8E950B-8503-4ABE-A314-612180D7F574}" type="presParOf" srcId="{67F7AB25-463A-4C4B-83B1-F334197AB050}" destId="{FF0A98EF-480B-4B0C-A8A2-E137BF97E903}" srcOrd="2" destOrd="0" presId="urn:microsoft.com/office/officeart/2018/2/layout/IconVerticalSolidList"/>
    <dgm:cxn modelId="{518CD186-B647-48CE-9EA9-D77706EEC759}" type="presParOf" srcId="{67F7AB25-463A-4C4B-83B1-F334197AB050}" destId="{07846E9F-48DC-4E86-996F-84E9E535FC5A}" srcOrd="3" destOrd="0" presId="urn:microsoft.com/office/officeart/2018/2/layout/IconVerticalSolidList"/>
    <dgm:cxn modelId="{72411B21-8BDE-4A51-9C32-9DF77C4134BD}" type="presParOf" srcId="{F4D5D4E0-2185-4B8D-AB6D-B4D3D9B5DE1D}" destId="{455D964F-6518-44D7-A8EF-F88DB0AB6187}" srcOrd="7" destOrd="0" presId="urn:microsoft.com/office/officeart/2018/2/layout/IconVerticalSolidList"/>
    <dgm:cxn modelId="{6E1416E8-E1FC-464D-8FED-767E8EC4667E}" type="presParOf" srcId="{F4D5D4E0-2185-4B8D-AB6D-B4D3D9B5DE1D}" destId="{41D62860-1C99-44BD-B4D9-0C1BAA2118CA}" srcOrd="8" destOrd="0" presId="urn:microsoft.com/office/officeart/2018/2/layout/IconVerticalSolidList"/>
    <dgm:cxn modelId="{74029C58-72BE-4ADE-909F-A9E96312E8D9}" type="presParOf" srcId="{41D62860-1C99-44BD-B4D9-0C1BAA2118CA}" destId="{FEA0BD12-F4D8-4267-8D6F-AD8539F5C28C}" srcOrd="0" destOrd="0" presId="urn:microsoft.com/office/officeart/2018/2/layout/IconVerticalSolidList"/>
    <dgm:cxn modelId="{2A40B9B3-CAA5-4001-931C-CD886DDBF079}" type="presParOf" srcId="{41D62860-1C99-44BD-B4D9-0C1BAA2118CA}" destId="{B08A4E92-07D3-4A6E-8047-E7F6DFCD08DB}" srcOrd="1" destOrd="0" presId="urn:microsoft.com/office/officeart/2018/2/layout/IconVerticalSolidList"/>
    <dgm:cxn modelId="{C9673013-0FFA-4E7C-AC2A-F5A6974C0E4B}" type="presParOf" srcId="{41D62860-1C99-44BD-B4D9-0C1BAA2118CA}" destId="{7DD3DB02-3F83-4C59-A377-E14C88FCD74C}" srcOrd="2" destOrd="0" presId="urn:microsoft.com/office/officeart/2018/2/layout/IconVerticalSolidList"/>
    <dgm:cxn modelId="{D6738D94-5220-4EDC-B8D7-E420F97D2AD3}" type="presParOf" srcId="{41D62860-1C99-44BD-B4D9-0C1BAA2118CA}" destId="{1BFE151A-B5D7-468D-9B2C-9CEB46C3D30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4146D8E-CCE2-428E-A07E-2013873C882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92DA8C7-24E3-4C07-BF84-8AA3554D7F50}">
      <dgm:prSet custT="1"/>
      <dgm:spPr/>
      <dgm:t>
        <a:bodyPr/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prstClr val="white">
                  <a:lumMod val="65000"/>
                </a:prstClr>
              </a:solidFill>
              <a:latin typeface="Aptos" panose="02110004020202020204"/>
              <a:ea typeface="+mn-ea"/>
              <a:cs typeface="+mn-cs"/>
            </a:rPr>
            <a:t>Oil, gas and Gulf economies </a:t>
          </a:r>
        </a:p>
      </dgm:t>
    </dgm:pt>
    <dgm:pt modelId="{5671D59B-A632-42C9-B0D8-A88EB00639FD}" type="parTrans" cxnId="{47CFE68A-8DA6-4847-8068-CCD43D544A19}">
      <dgm:prSet/>
      <dgm:spPr/>
      <dgm:t>
        <a:bodyPr/>
        <a:lstStyle/>
        <a:p>
          <a:endParaRPr lang="en-US"/>
        </a:p>
      </dgm:t>
    </dgm:pt>
    <dgm:pt modelId="{84E2DE00-21BA-4236-AB9F-6F8B189D341F}" type="sibTrans" cxnId="{47CFE68A-8DA6-4847-8068-CCD43D544A19}">
      <dgm:prSet/>
      <dgm:spPr/>
      <dgm:t>
        <a:bodyPr/>
        <a:lstStyle/>
        <a:p>
          <a:endParaRPr lang="en-US"/>
        </a:p>
      </dgm:t>
    </dgm:pt>
    <dgm:pt modelId="{FA690B0A-0A15-4269-A7DD-16EA07B01670}">
      <dgm:prSet/>
      <dgm:spPr/>
      <dgm:t>
        <a:bodyPr/>
        <a:lstStyle/>
        <a:p>
          <a:r>
            <a:rPr lang="en-US" b="1" dirty="0">
              <a:solidFill>
                <a:schemeClr val="bg1">
                  <a:lumMod val="65000"/>
                </a:schemeClr>
              </a:solidFill>
            </a:rPr>
            <a:t>Climate conundrum </a:t>
          </a:r>
        </a:p>
      </dgm:t>
    </dgm:pt>
    <dgm:pt modelId="{72B791DF-BBFA-4CD1-A12C-DFAF1BA58F05}" type="parTrans" cxnId="{DE49186E-080C-421A-ACC8-22A37CE05F88}">
      <dgm:prSet/>
      <dgm:spPr/>
      <dgm:t>
        <a:bodyPr/>
        <a:lstStyle/>
        <a:p>
          <a:endParaRPr lang="en-US"/>
        </a:p>
      </dgm:t>
    </dgm:pt>
    <dgm:pt modelId="{30F7B974-EB6A-4D6A-85E7-80047425E718}" type="sibTrans" cxnId="{DE49186E-080C-421A-ACC8-22A37CE05F88}">
      <dgm:prSet/>
      <dgm:spPr/>
      <dgm:t>
        <a:bodyPr/>
        <a:lstStyle/>
        <a:p>
          <a:endParaRPr lang="en-US"/>
        </a:p>
      </dgm:t>
    </dgm:pt>
    <dgm:pt modelId="{26E00184-7B89-4F42-B9FA-78190805D86E}">
      <dgm:prSet/>
      <dgm:spPr/>
      <dgm:t>
        <a:bodyPr/>
        <a:lstStyle/>
        <a:p>
          <a:r>
            <a:rPr lang="en-US" b="1" dirty="0">
              <a:solidFill>
                <a:schemeClr val="bg1">
                  <a:lumMod val="65000"/>
                </a:schemeClr>
              </a:solidFill>
            </a:rPr>
            <a:t>Post-oil strategies </a:t>
          </a:r>
        </a:p>
      </dgm:t>
    </dgm:pt>
    <dgm:pt modelId="{8075D432-0519-4F1B-8C23-AB52A7B27E66}" type="parTrans" cxnId="{FCE447C1-FE76-4B8A-AEB3-A00BC196586E}">
      <dgm:prSet/>
      <dgm:spPr/>
      <dgm:t>
        <a:bodyPr/>
        <a:lstStyle/>
        <a:p>
          <a:endParaRPr lang="en-US"/>
        </a:p>
      </dgm:t>
    </dgm:pt>
    <dgm:pt modelId="{40A67C8A-1F58-416A-8FE8-C723533763A1}" type="sibTrans" cxnId="{FCE447C1-FE76-4B8A-AEB3-A00BC196586E}">
      <dgm:prSet/>
      <dgm:spPr/>
      <dgm:t>
        <a:bodyPr/>
        <a:lstStyle/>
        <a:p>
          <a:endParaRPr lang="en-US"/>
        </a:p>
      </dgm:t>
    </dgm:pt>
    <dgm:pt modelId="{B80FCD62-C447-4419-AAE7-C3B7D2E12219}">
      <dgm:prSet/>
      <dgm:spPr/>
      <dgm:t>
        <a:bodyPr/>
        <a:lstStyle/>
        <a:p>
          <a:r>
            <a:rPr lang="en-US" b="1" dirty="0">
              <a:solidFill>
                <a:schemeClr val="bg1">
                  <a:lumMod val="65000"/>
                </a:schemeClr>
              </a:solidFill>
            </a:rPr>
            <a:t>Alternative energy </a:t>
          </a:r>
        </a:p>
      </dgm:t>
    </dgm:pt>
    <dgm:pt modelId="{B43819DA-9074-4349-85F1-D2282B002FF9}" type="parTrans" cxnId="{6AA15839-76C2-4FDF-9B8F-56837E4FFF4D}">
      <dgm:prSet/>
      <dgm:spPr/>
      <dgm:t>
        <a:bodyPr/>
        <a:lstStyle/>
        <a:p>
          <a:endParaRPr lang="en-US"/>
        </a:p>
      </dgm:t>
    </dgm:pt>
    <dgm:pt modelId="{822A6748-89AF-4574-8451-AE06DD59A805}" type="sibTrans" cxnId="{6AA15839-76C2-4FDF-9B8F-56837E4FFF4D}">
      <dgm:prSet/>
      <dgm:spPr/>
      <dgm:t>
        <a:bodyPr/>
        <a:lstStyle/>
        <a:p>
          <a:endParaRPr lang="en-US"/>
        </a:p>
      </dgm:t>
    </dgm:pt>
    <dgm:pt modelId="{44501BCA-FF43-4E34-9A67-237A2E81B89E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GCC – Singapore energy relations  </a:t>
          </a:r>
        </a:p>
      </dgm:t>
    </dgm:pt>
    <dgm:pt modelId="{03C6DB6E-CC13-4D69-9E1A-657EFF07186C}" type="parTrans" cxnId="{91870828-5F3E-484E-91F8-B01049377912}">
      <dgm:prSet/>
      <dgm:spPr/>
      <dgm:t>
        <a:bodyPr/>
        <a:lstStyle/>
        <a:p>
          <a:endParaRPr lang="en-US"/>
        </a:p>
      </dgm:t>
    </dgm:pt>
    <dgm:pt modelId="{B87798FF-0624-4059-B69A-BB90D8E0BE80}" type="sibTrans" cxnId="{91870828-5F3E-484E-91F8-B01049377912}">
      <dgm:prSet/>
      <dgm:spPr/>
      <dgm:t>
        <a:bodyPr/>
        <a:lstStyle/>
        <a:p>
          <a:endParaRPr lang="en-US"/>
        </a:p>
      </dgm:t>
    </dgm:pt>
    <dgm:pt modelId="{F4D5D4E0-2185-4B8D-AB6D-B4D3D9B5DE1D}" type="pres">
      <dgm:prSet presAssocID="{F4146D8E-CCE2-428E-A07E-2013873C882C}" presName="root" presStyleCnt="0">
        <dgm:presLayoutVars>
          <dgm:dir/>
          <dgm:resizeHandles val="exact"/>
        </dgm:presLayoutVars>
      </dgm:prSet>
      <dgm:spPr/>
    </dgm:pt>
    <dgm:pt modelId="{36687AD8-2D0C-4EA0-AE2E-E967922D0A45}" type="pres">
      <dgm:prSet presAssocID="{C92DA8C7-24E3-4C07-BF84-8AA3554D7F50}" presName="compNode" presStyleCnt="0"/>
      <dgm:spPr/>
    </dgm:pt>
    <dgm:pt modelId="{C88B68C2-0D52-4431-BDD7-7B65697D9BB1}" type="pres">
      <dgm:prSet presAssocID="{C92DA8C7-24E3-4C07-BF84-8AA3554D7F50}" presName="bgRect" presStyleLbl="bgShp" presStyleIdx="0" presStyleCnt="5"/>
      <dgm:spPr/>
    </dgm:pt>
    <dgm:pt modelId="{6B3992B0-5F51-4FC4-A052-71BC90E7A3A2}" type="pres">
      <dgm:prSet presAssocID="{C92DA8C7-24E3-4C07-BF84-8AA3554D7F5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2D2F2759-3568-4F4D-B385-7793229075C3}" type="pres">
      <dgm:prSet presAssocID="{C92DA8C7-24E3-4C07-BF84-8AA3554D7F50}" presName="spaceRect" presStyleCnt="0"/>
      <dgm:spPr/>
    </dgm:pt>
    <dgm:pt modelId="{6E89AE58-7BC8-4044-9CCB-57111E7A70D3}" type="pres">
      <dgm:prSet presAssocID="{C92DA8C7-24E3-4C07-BF84-8AA3554D7F50}" presName="parTx" presStyleLbl="revTx" presStyleIdx="0" presStyleCnt="5">
        <dgm:presLayoutVars>
          <dgm:chMax val="0"/>
          <dgm:chPref val="0"/>
        </dgm:presLayoutVars>
      </dgm:prSet>
      <dgm:spPr/>
    </dgm:pt>
    <dgm:pt modelId="{3DB4C50D-FC28-44D8-8681-86E781C13068}" type="pres">
      <dgm:prSet presAssocID="{84E2DE00-21BA-4236-AB9F-6F8B189D341F}" presName="sibTrans" presStyleCnt="0"/>
      <dgm:spPr/>
    </dgm:pt>
    <dgm:pt modelId="{A7C425EE-F066-469F-A15E-25EC15A8D204}" type="pres">
      <dgm:prSet presAssocID="{FA690B0A-0A15-4269-A7DD-16EA07B01670}" presName="compNode" presStyleCnt="0"/>
      <dgm:spPr/>
    </dgm:pt>
    <dgm:pt modelId="{9F50E5FC-8B29-4480-8797-7B7E886C6873}" type="pres">
      <dgm:prSet presAssocID="{FA690B0A-0A15-4269-A7DD-16EA07B01670}" presName="bgRect" presStyleLbl="bgShp" presStyleIdx="1" presStyleCnt="5"/>
      <dgm:spPr/>
    </dgm:pt>
    <dgm:pt modelId="{52EFCBC7-CE3F-4FDE-8324-B00712CCE959}" type="pres">
      <dgm:prSet presAssocID="{FA690B0A-0A15-4269-A7DD-16EA07B0167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52943DF9-B1E8-4F85-86F3-0D18C45FA55C}" type="pres">
      <dgm:prSet presAssocID="{FA690B0A-0A15-4269-A7DD-16EA07B01670}" presName="spaceRect" presStyleCnt="0"/>
      <dgm:spPr/>
    </dgm:pt>
    <dgm:pt modelId="{A190BAFD-875B-4847-9C49-CD0979C1F3E0}" type="pres">
      <dgm:prSet presAssocID="{FA690B0A-0A15-4269-A7DD-16EA07B01670}" presName="parTx" presStyleLbl="revTx" presStyleIdx="1" presStyleCnt="5">
        <dgm:presLayoutVars>
          <dgm:chMax val="0"/>
          <dgm:chPref val="0"/>
        </dgm:presLayoutVars>
      </dgm:prSet>
      <dgm:spPr/>
    </dgm:pt>
    <dgm:pt modelId="{ED30A8E7-C7F4-4138-A461-FE41EAC72099}" type="pres">
      <dgm:prSet presAssocID="{30F7B974-EB6A-4D6A-85E7-80047425E718}" presName="sibTrans" presStyleCnt="0"/>
      <dgm:spPr/>
    </dgm:pt>
    <dgm:pt modelId="{67B41034-18B3-4A80-919F-6A11218E7DA7}" type="pres">
      <dgm:prSet presAssocID="{26E00184-7B89-4F42-B9FA-78190805D86E}" presName="compNode" presStyleCnt="0"/>
      <dgm:spPr/>
    </dgm:pt>
    <dgm:pt modelId="{BB3E11E8-5F02-46F5-86F2-FEF81C38C032}" type="pres">
      <dgm:prSet presAssocID="{26E00184-7B89-4F42-B9FA-78190805D86E}" presName="bgRect" presStyleLbl="bgShp" presStyleIdx="2" presStyleCnt="5"/>
      <dgm:spPr/>
    </dgm:pt>
    <dgm:pt modelId="{9AC06670-1912-4276-BAA6-6C72C81292CD}" type="pres">
      <dgm:prSet presAssocID="{26E00184-7B89-4F42-B9FA-78190805D86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E53AFB30-9463-440B-9310-9BC2126B8F16}" type="pres">
      <dgm:prSet presAssocID="{26E00184-7B89-4F42-B9FA-78190805D86E}" presName="spaceRect" presStyleCnt="0"/>
      <dgm:spPr/>
    </dgm:pt>
    <dgm:pt modelId="{153CEA16-D9F5-45A8-967E-17C0E519750B}" type="pres">
      <dgm:prSet presAssocID="{26E00184-7B89-4F42-B9FA-78190805D86E}" presName="parTx" presStyleLbl="revTx" presStyleIdx="2" presStyleCnt="5">
        <dgm:presLayoutVars>
          <dgm:chMax val="0"/>
          <dgm:chPref val="0"/>
        </dgm:presLayoutVars>
      </dgm:prSet>
      <dgm:spPr/>
    </dgm:pt>
    <dgm:pt modelId="{5A8E4BA2-5948-4D26-885B-7929FE84B53C}" type="pres">
      <dgm:prSet presAssocID="{40A67C8A-1F58-416A-8FE8-C723533763A1}" presName="sibTrans" presStyleCnt="0"/>
      <dgm:spPr/>
    </dgm:pt>
    <dgm:pt modelId="{67F7AB25-463A-4C4B-83B1-F334197AB050}" type="pres">
      <dgm:prSet presAssocID="{B80FCD62-C447-4419-AAE7-C3B7D2E12219}" presName="compNode" presStyleCnt="0"/>
      <dgm:spPr/>
    </dgm:pt>
    <dgm:pt modelId="{5CE373F8-34AF-47FE-8E9F-C253E70B3B93}" type="pres">
      <dgm:prSet presAssocID="{B80FCD62-C447-4419-AAE7-C3B7D2E12219}" presName="bgRect" presStyleLbl="bgShp" presStyleIdx="3" presStyleCnt="5"/>
      <dgm:spPr/>
    </dgm:pt>
    <dgm:pt modelId="{2B8BCEF2-53BD-420D-8239-83A898AD6B3E}" type="pres">
      <dgm:prSet presAssocID="{B80FCD62-C447-4419-AAE7-C3B7D2E1221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FF0A98EF-480B-4B0C-A8A2-E137BF97E903}" type="pres">
      <dgm:prSet presAssocID="{B80FCD62-C447-4419-AAE7-C3B7D2E12219}" presName="spaceRect" presStyleCnt="0"/>
      <dgm:spPr/>
    </dgm:pt>
    <dgm:pt modelId="{07846E9F-48DC-4E86-996F-84E9E535FC5A}" type="pres">
      <dgm:prSet presAssocID="{B80FCD62-C447-4419-AAE7-C3B7D2E12219}" presName="parTx" presStyleLbl="revTx" presStyleIdx="3" presStyleCnt="5">
        <dgm:presLayoutVars>
          <dgm:chMax val="0"/>
          <dgm:chPref val="0"/>
        </dgm:presLayoutVars>
      </dgm:prSet>
      <dgm:spPr/>
    </dgm:pt>
    <dgm:pt modelId="{455D964F-6518-44D7-A8EF-F88DB0AB6187}" type="pres">
      <dgm:prSet presAssocID="{822A6748-89AF-4574-8451-AE06DD59A805}" presName="sibTrans" presStyleCnt="0"/>
      <dgm:spPr/>
    </dgm:pt>
    <dgm:pt modelId="{41D62860-1C99-44BD-B4D9-0C1BAA2118CA}" type="pres">
      <dgm:prSet presAssocID="{44501BCA-FF43-4E34-9A67-237A2E81B89E}" presName="compNode" presStyleCnt="0"/>
      <dgm:spPr/>
    </dgm:pt>
    <dgm:pt modelId="{FEA0BD12-F4D8-4267-8D6F-AD8539F5C28C}" type="pres">
      <dgm:prSet presAssocID="{44501BCA-FF43-4E34-9A67-237A2E81B89E}" presName="bgRect" presStyleLbl="bgShp" presStyleIdx="4" presStyleCnt="5"/>
      <dgm:spPr/>
    </dgm:pt>
    <dgm:pt modelId="{B08A4E92-07D3-4A6E-8047-E7F6DFCD08DB}" type="pres">
      <dgm:prSet presAssocID="{44501BCA-FF43-4E34-9A67-237A2E81B89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7DD3DB02-3F83-4C59-A377-E14C88FCD74C}" type="pres">
      <dgm:prSet presAssocID="{44501BCA-FF43-4E34-9A67-237A2E81B89E}" presName="spaceRect" presStyleCnt="0"/>
      <dgm:spPr/>
    </dgm:pt>
    <dgm:pt modelId="{1BFE151A-B5D7-468D-9B2C-9CEB46C3D307}" type="pres">
      <dgm:prSet presAssocID="{44501BCA-FF43-4E34-9A67-237A2E81B89E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1870828-5F3E-484E-91F8-B01049377912}" srcId="{F4146D8E-CCE2-428E-A07E-2013873C882C}" destId="{44501BCA-FF43-4E34-9A67-237A2E81B89E}" srcOrd="4" destOrd="0" parTransId="{03C6DB6E-CC13-4D69-9E1A-657EFF07186C}" sibTransId="{B87798FF-0624-4059-B69A-BB90D8E0BE80}"/>
    <dgm:cxn modelId="{6AA15839-76C2-4FDF-9B8F-56837E4FFF4D}" srcId="{F4146D8E-CCE2-428E-A07E-2013873C882C}" destId="{B80FCD62-C447-4419-AAE7-C3B7D2E12219}" srcOrd="3" destOrd="0" parTransId="{B43819DA-9074-4349-85F1-D2282B002FF9}" sibTransId="{822A6748-89AF-4574-8451-AE06DD59A805}"/>
    <dgm:cxn modelId="{4EAD4C60-A2C6-43DB-AC56-5ADBEB09A948}" type="presOf" srcId="{C92DA8C7-24E3-4C07-BF84-8AA3554D7F50}" destId="{6E89AE58-7BC8-4044-9CCB-57111E7A70D3}" srcOrd="0" destOrd="0" presId="urn:microsoft.com/office/officeart/2018/2/layout/IconVerticalSolidList"/>
    <dgm:cxn modelId="{3739E667-C0C1-4FC7-9635-C0A84DE133E5}" type="presOf" srcId="{F4146D8E-CCE2-428E-A07E-2013873C882C}" destId="{F4D5D4E0-2185-4B8D-AB6D-B4D3D9B5DE1D}" srcOrd="0" destOrd="0" presId="urn:microsoft.com/office/officeart/2018/2/layout/IconVerticalSolidList"/>
    <dgm:cxn modelId="{DE49186E-080C-421A-ACC8-22A37CE05F88}" srcId="{F4146D8E-CCE2-428E-A07E-2013873C882C}" destId="{FA690B0A-0A15-4269-A7DD-16EA07B01670}" srcOrd="1" destOrd="0" parTransId="{72B791DF-BBFA-4CD1-A12C-DFAF1BA58F05}" sibTransId="{30F7B974-EB6A-4D6A-85E7-80047425E718}"/>
    <dgm:cxn modelId="{47CFE68A-8DA6-4847-8068-CCD43D544A19}" srcId="{F4146D8E-CCE2-428E-A07E-2013873C882C}" destId="{C92DA8C7-24E3-4C07-BF84-8AA3554D7F50}" srcOrd="0" destOrd="0" parTransId="{5671D59B-A632-42C9-B0D8-A88EB00639FD}" sibTransId="{84E2DE00-21BA-4236-AB9F-6F8B189D341F}"/>
    <dgm:cxn modelId="{65CF11B1-371C-4177-B6BD-F53B3050909F}" type="presOf" srcId="{FA690B0A-0A15-4269-A7DD-16EA07B01670}" destId="{A190BAFD-875B-4847-9C49-CD0979C1F3E0}" srcOrd="0" destOrd="0" presId="urn:microsoft.com/office/officeart/2018/2/layout/IconVerticalSolidList"/>
    <dgm:cxn modelId="{2B5055B5-E241-4E84-93D2-29AF9E637805}" type="presOf" srcId="{26E00184-7B89-4F42-B9FA-78190805D86E}" destId="{153CEA16-D9F5-45A8-967E-17C0E519750B}" srcOrd="0" destOrd="0" presId="urn:microsoft.com/office/officeart/2018/2/layout/IconVerticalSolidList"/>
    <dgm:cxn modelId="{FCE447C1-FE76-4B8A-AEB3-A00BC196586E}" srcId="{F4146D8E-CCE2-428E-A07E-2013873C882C}" destId="{26E00184-7B89-4F42-B9FA-78190805D86E}" srcOrd="2" destOrd="0" parTransId="{8075D432-0519-4F1B-8C23-AB52A7B27E66}" sibTransId="{40A67C8A-1F58-416A-8FE8-C723533763A1}"/>
    <dgm:cxn modelId="{48E50CE3-6873-42C0-ACF5-A976AC01C630}" type="presOf" srcId="{44501BCA-FF43-4E34-9A67-237A2E81B89E}" destId="{1BFE151A-B5D7-468D-9B2C-9CEB46C3D307}" srcOrd="0" destOrd="0" presId="urn:microsoft.com/office/officeart/2018/2/layout/IconVerticalSolidList"/>
    <dgm:cxn modelId="{6FC3CBE7-8744-490B-AEF2-339B71203228}" type="presOf" srcId="{B80FCD62-C447-4419-AAE7-C3B7D2E12219}" destId="{07846E9F-48DC-4E86-996F-84E9E535FC5A}" srcOrd="0" destOrd="0" presId="urn:microsoft.com/office/officeart/2018/2/layout/IconVerticalSolidList"/>
    <dgm:cxn modelId="{6065B103-9A00-4CD8-ABCD-003EB9F2A182}" type="presParOf" srcId="{F4D5D4E0-2185-4B8D-AB6D-B4D3D9B5DE1D}" destId="{36687AD8-2D0C-4EA0-AE2E-E967922D0A45}" srcOrd="0" destOrd="0" presId="urn:microsoft.com/office/officeart/2018/2/layout/IconVerticalSolidList"/>
    <dgm:cxn modelId="{78CEB029-A7FE-4022-9795-8587B787A22E}" type="presParOf" srcId="{36687AD8-2D0C-4EA0-AE2E-E967922D0A45}" destId="{C88B68C2-0D52-4431-BDD7-7B65697D9BB1}" srcOrd="0" destOrd="0" presId="urn:microsoft.com/office/officeart/2018/2/layout/IconVerticalSolidList"/>
    <dgm:cxn modelId="{C1A9E6B1-A86F-4628-9286-259ACFEC2FFE}" type="presParOf" srcId="{36687AD8-2D0C-4EA0-AE2E-E967922D0A45}" destId="{6B3992B0-5F51-4FC4-A052-71BC90E7A3A2}" srcOrd="1" destOrd="0" presId="urn:microsoft.com/office/officeart/2018/2/layout/IconVerticalSolidList"/>
    <dgm:cxn modelId="{B7908CDF-A491-4E12-91B5-725697D39D89}" type="presParOf" srcId="{36687AD8-2D0C-4EA0-AE2E-E967922D0A45}" destId="{2D2F2759-3568-4F4D-B385-7793229075C3}" srcOrd="2" destOrd="0" presId="urn:microsoft.com/office/officeart/2018/2/layout/IconVerticalSolidList"/>
    <dgm:cxn modelId="{4FF312BD-C088-4617-8C0A-9AF2366D4CAC}" type="presParOf" srcId="{36687AD8-2D0C-4EA0-AE2E-E967922D0A45}" destId="{6E89AE58-7BC8-4044-9CCB-57111E7A70D3}" srcOrd="3" destOrd="0" presId="urn:microsoft.com/office/officeart/2018/2/layout/IconVerticalSolidList"/>
    <dgm:cxn modelId="{F39A7CCC-2277-4CE5-8024-1BD090EA2340}" type="presParOf" srcId="{F4D5D4E0-2185-4B8D-AB6D-B4D3D9B5DE1D}" destId="{3DB4C50D-FC28-44D8-8681-86E781C13068}" srcOrd="1" destOrd="0" presId="urn:microsoft.com/office/officeart/2018/2/layout/IconVerticalSolidList"/>
    <dgm:cxn modelId="{CF198ACB-B912-4619-9F0E-929AB9872C84}" type="presParOf" srcId="{F4D5D4E0-2185-4B8D-AB6D-B4D3D9B5DE1D}" destId="{A7C425EE-F066-469F-A15E-25EC15A8D204}" srcOrd="2" destOrd="0" presId="urn:microsoft.com/office/officeart/2018/2/layout/IconVerticalSolidList"/>
    <dgm:cxn modelId="{5769CDBC-13E3-4FE3-BFFB-CB13F9D35AFD}" type="presParOf" srcId="{A7C425EE-F066-469F-A15E-25EC15A8D204}" destId="{9F50E5FC-8B29-4480-8797-7B7E886C6873}" srcOrd="0" destOrd="0" presId="urn:microsoft.com/office/officeart/2018/2/layout/IconVerticalSolidList"/>
    <dgm:cxn modelId="{25AF3139-4EBD-4EE5-84ED-3D50299C4D54}" type="presParOf" srcId="{A7C425EE-F066-469F-A15E-25EC15A8D204}" destId="{52EFCBC7-CE3F-4FDE-8324-B00712CCE959}" srcOrd="1" destOrd="0" presId="urn:microsoft.com/office/officeart/2018/2/layout/IconVerticalSolidList"/>
    <dgm:cxn modelId="{5D3FBFE1-694F-4E6C-83A2-9B953CC2BB9C}" type="presParOf" srcId="{A7C425EE-F066-469F-A15E-25EC15A8D204}" destId="{52943DF9-B1E8-4F85-86F3-0D18C45FA55C}" srcOrd="2" destOrd="0" presId="urn:microsoft.com/office/officeart/2018/2/layout/IconVerticalSolidList"/>
    <dgm:cxn modelId="{FC5F793B-0B80-462F-B7AF-BA206F5522AF}" type="presParOf" srcId="{A7C425EE-F066-469F-A15E-25EC15A8D204}" destId="{A190BAFD-875B-4847-9C49-CD0979C1F3E0}" srcOrd="3" destOrd="0" presId="urn:microsoft.com/office/officeart/2018/2/layout/IconVerticalSolidList"/>
    <dgm:cxn modelId="{BEC3B13F-B858-426D-8BA1-DF763647AD2A}" type="presParOf" srcId="{F4D5D4E0-2185-4B8D-AB6D-B4D3D9B5DE1D}" destId="{ED30A8E7-C7F4-4138-A461-FE41EAC72099}" srcOrd="3" destOrd="0" presId="urn:microsoft.com/office/officeart/2018/2/layout/IconVerticalSolidList"/>
    <dgm:cxn modelId="{84DAE9BC-621D-44CC-BCF0-9D41E6DBCB36}" type="presParOf" srcId="{F4D5D4E0-2185-4B8D-AB6D-B4D3D9B5DE1D}" destId="{67B41034-18B3-4A80-919F-6A11218E7DA7}" srcOrd="4" destOrd="0" presId="urn:microsoft.com/office/officeart/2018/2/layout/IconVerticalSolidList"/>
    <dgm:cxn modelId="{6D5B6697-25BB-4010-9A78-70D9C910DFEC}" type="presParOf" srcId="{67B41034-18B3-4A80-919F-6A11218E7DA7}" destId="{BB3E11E8-5F02-46F5-86F2-FEF81C38C032}" srcOrd="0" destOrd="0" presId="urn:microsoft.com/office/officeart/2018/2/layout/IconVerticalSolidList"/>
    <dgm:cxn modelId="{90DFFD30-81B9-4A27-B5D3-E4812E5EB779}" type="presParOf" srcId="{67B41034-18B3-4A80-919F-6A11218E7DA7}" destId="{9AC06670-1912-4276-BAA6-6C72C81292CD}" srcOrd="1" destOrd="0" presId="urn:microsoft.com/office/officeart/2018/2/layout/IconVerticalSolidList"/>
    <dgm:cxn modelId="{7E5401F5-DD2F-44D7-BD22-FEB64DFCA069}" type="presParOf" srcId="{67B41034-18B3-4A80-919F-6A11218E7DA7}" destId="{E53AFB30-9463-440B-9310-9BC2126B8F16}" srcOrd="2" destOrd="0" presId="urn:microsoft.com/office/officeart/2018/2/layout/IconVerticalSolidList"/>
    <dgm:cxn modelId="{28DE00E2-2D84-46B6-A953-B057D90775A6}" type="presParOf" srcId="{67B41034-18B3-4A80-919F-6A11218E7DA7}" destId="{153CEA16-D9F5-45A8-967E-17C0E519750B}" srcOrd="3" destOrd="0" presId="urn:microsoft.com/office/officeart/2018/2/layout/IconVerticalSolidList"/>
    <dgm:cxn modelId="{A1DE3B30-FA49-4194-8F07-434AC4D50F90}" type="presParOf" srcId="{F4D5D4E0-2185-4B8D-AB6D-B4D3D9B5DE1D}" destId="{5A8E4BA2-5948-4D26-885B-7929FE84B53C}" srcOrd="5" destOrd="0" presId="urn:microsoft.com/office/officeart/2018/2/layout/IconVerticalSolidList"/>
    <dgm:cxn modelId="{A8F7911A-7E5F-4051-8B53-42F313EC08D5}" type="presParOf" srcId="{F4D5D4E0-2185-4B8D-AB6D-B4D3D9B5DE1D}" destId="{67F7AB25-463A-4C4B-83B1-F334197AB050}" srcOrd="6" destOrd="0" presId="urn:microsoft.com/office/officeart/2018/2/layout/IconVerticalSolidList"/>
    <dgm:cxn modelId="{04125E29-5250-44E0-8C98-3B3C67BBF914}" type="presParOf" srcId="{67F7AB25-463A-4C4B-83B1-F334197AB050}" destId="{5CE373F8-34AF-47FE-8E9F-C253E70B3B93}" srcOrd="0" destOrd="0" presId="urn:microsoft.com/office/officeart/2018/2/layout/IconVerticalSolidList"/>
    <dgm:cxn modelId="{7AC0A28C-D2B4-4314-8FF2-7C78C11D64D5}" type="presParOf" srcId="{67F7AB25-463A-4C4B-83B1-F334197AB050}" destId="{2B8BCEF2-53BD-420D-8239-83A898AD6B3E}" srcOrd="1" destOrd="0" presId="urn:microsoft.com/office/officeart/2018/2/layout/IconVerticalSolidList"/>
    <dgm:cxn modelId="{9F8E950B-8503-4ABE-A314-612180D7F574}" type="presParOf" srcId="{67F7AB25-463A-4C4B-83B1-F334197AB050}" destId="{FF0A98EF-480B-4B0C-A8A2-E137BF97E903}" srcOrd="2" destOrd="0" presId="urn:microsoft.com/office/officeart/2018/2/layout/IconVerticalSolidList"/>
    <dgm:cxn modelId="{518CD186-B647-48CE-9EA9-D77706EEC759}" type="presParOf" srcId="{67F7AB25-463A-4C4B-83B1-F334197AB050}" destId="{07846E9F-48DC-4E86-996F-84E9E535FC5A}" srcOrd="3" destOrd="0" presId="urn:microsoft.com/office/officeart/2018/2/layout/IconVerticalSolidList"/>
    <dgm:cxn modelId="{72411B21-8BDE-4A51-9C32-9DF77C4134BD}" type="presParOf" srcId="{F4D5D4E0-2185-4B8D-AB6D-B4D3D9B5DE1D}" destId="{455D964F-6518-44D7-A8EF-F88DB0AB6187}" srcOrd="7" destOrd="0" presId="urn:microsoft.com/office/officeart/2018/2/layout/IconVerticalSolidList"/>
    <dgm:cxn modelId="{6E1416E8-E1FC-464D-8FED-767E8EC4667E}" type="presParOf" srcId="{F4D5D4E0-2185-4B8D-AB6D-B4D3D9B5DE1D}" destId="{41D62860-1C99-44BD-B4D9-0C1BAA2118CA}" srcOrd="8" destOrd="0" presId="urn:microsoft.com/office/officeart/2018/2/layout/IconVerticalSolidList"/>
    <dgm:cxn modelId="{74029C58-72BE-4ADE-909F-A9E96312E8D9}" type="presParOf" srcId="{41D62860-1C99-44BD-B4D9-0C1BAA2118CA}" destId="{FEA0BD12-F4D8-4267-8D6F-AD8539F5C28C}" srcOrd="0" destOrd="0" presId="urn:microsoft.com/office/officeart/2018/2/layout/IconVerticalSolidList"/>
    <dgm:cxn modelId="{2A40B9B3-CAA5-4001-931C-CD886DDBF079}" type="presParOf" srcId="{41D62860-1C99-44BD-B4D9-0C1BAA2118CA}" destId="{B08A4E92-07D3-4A6E-8047-E7F6DFCD08DB}" srcOrd="1" destOrd="0" presId="urn:microsoft.com/office/officeart/2018/2/layout/IconVerticalSolidList"/>
    <dgm:cxn modelId="{C9673013-0FFA-4E7C-AC2A-F5A6974C0E4B}" type="presParOf" srcId="{41D62860-1C99-44BD-B4D9-0C1BAA2118CA}" destId="{7DD3DB02-3F83-4C59-A377-E14C88FCD74C}" srcOrd="2" destOrd="0" presId="urn:microsoft.com/office/officeart/2018/2/layout/IconVerticalSolidList"/>
    <dgm:cxn modelId="{D6738D94-5220-4EDC-B8D7-E420F97D2AD3}" type="presParOf" srcId="{41D62860-1C99-44BD-B4D9-0C1BAA2118CA}" destId="{1BFE151A-B5D7-468D-9B2C-9CEB46C3D30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146D8E-CCE2-428E-A07E-2013873C882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92DA8C7-24E3-4C07-BF84-8AA3554D7F50}">
      <dgm:prSet/>
      <dgm:spPr/>
      <dgm:t>
        <a:bodyPr/>
        <a:lstStyle/>
        <a:p>
          <a:r>
            <a:rPr lang="en-US" b="1" dirty="0"/>
            <a:t>Oil, gas and Gulf economies </a:t>
          </a:r>
        </a:p>
      </dgm:t>
    </dgm:pt>
    <dgm:pt modelId="{5671D59B-A632-42C9-B0D8-A88EB00639FD}" type="parTrans" cxnId="{47CFE68A-8DA6-4847-8068-CCD43D544A19}">
      <dgm:prSet/>
      <dgm:spPr/>
      <dgm:t>
        <a:bodyPr/>
        <a:lstStyle/>
        <a:p>
          <a:endParaRPr lang="en-US"/>
        </a:p>
      </dgm:t>
    </dgm:pt>
    <dgm:pt modelId="{84E2DE00-21BA-4236-AB9F-6F8B189D341F}" type="sibTrans" cxnId="{47CFE68A-8DA6-4847-8068-CCD43D544A19}">
      <dgm:prSet/>
      <dgm:spPr/>
      <dgm:t>
        <a:bodyPr/>
        <a:lstStyle/>
        <a:p>
          <a:endParaRPr lang="en-US"/>
        </a:p>
      </dgm:t>
    </dgm:pt>
    <dgm:pt modelId="{FA690B0A-0A15-4269-A7DD-16EA07B01670}">
      <dgm:prSet/>
      <dgm:spPr/>
      <dgm:t>
        <a:bodyPr/>
        <a:lstStyle/>
        <a:p>
          <a:r>
            <a:rPr lang="en-US" b="1" dirty="0">
              <a:solidFill>
                <a:schemeClr val="bg1">
                  <a:lumMod val="65000"/>
                </a:schemeClr>
              </a:solidFill>
            </a:rPr>
            <a:t>Climate conundrum </a:t>
          </a:r>
        </a:p>
      </dgm:t>
    </dgm:pt>
    <dgm:pt modelId="{72B791DF-BBFA-4CD1-A12C-DFAF1BA58F05}" type="parTrans" cxnId="{DE49186E-080C-421A-ACC8-22A37CE05F88}">
      <dgm:prSet/>
      <dgm:spPr/>
      <dgm:t>
        <a:bodyPr/>
        <a:lstStyle/>
        <a:p>
          <a:endParaRPr lang="en-US"/>
        </a:p>
      </dgm:t>
    </dgm:pt>
    <dgm:pt modelId="{30F7B974-EB6A-4D6A-85E7-80047425E718}" type="sibTrans" cxnId="{DE49186E-080C-421A-ACC8-22A37CE05F88}">
      <dgm:prSet/>
      <dgm:spPr/>
      <dgm:t>
        <a:bodyPr/>
        <a:lstStyle/>
        <a:p>
          <a:endParaRPr lang="en-US"/>
        </a:p>
      </dgm:t>
    </dgm:pt>
    <dgm:pt modelId="{26E00184-7B89-4F42-B9FA-78190805D86E}">
      <dgm:prSet/>
      <dgm:spPr/>
      <dgm:t>
        <a:bodyPr/>
        <a:lstStyle/>
        <a:p>
          <a:r>
            <a:rPr lang="en-US" b="1" dirty="0">
              <a:solidFill>
                <a:schemeClr val="bg1">
                  <a:lumMod val="65000"/>
                </a:schemeClr>
              </a:solidFill>
            </a:rPr>
            <a:t>Post-oil strategies</a:t>
          </a:r>
        </a:p>
      </dgm:t>
    </dgm:pt>
    <dgm:pt modelId="{8075D432-0519-4F1B-8C23-AB52A7B27E66}" type="parTrans" cxnId="{FCE447C1-FE76-4B8A-AEB3-A00BC196586E}">
      <dgm:prSet/>
      <dgm:spPr/>
      <dgm:t>
        <a:bodyPr/>
        <a:lstStyle/>
        <a:p>
          <a:endParaRPr lang="en-US"/>
        </a:p>
      </dgm:t>
    </dgm:pt>
    <dgm:pt modelId="{40A67C8A-1F58-416A-8FE8-C723533763A1}" type="sibTrans" cxnId="{FCE447C1-FE76-4B8A-AEB3-A00BC196586E}">
      <dgm:prSet/>
      <dgm:spPr/>
      <dgm:t>
        <a:bodyPr/>
        <a:lstStyle/>
        <a:p>
          <a:endParaRPr lang="en-US"/>
        </a:p>
      </dgm:t>
    </dgm:pt>
    <dgm:pt modelId="{B80FCD62-C447-4419-AAE7-C3B7D2E12219}">
      <dgm:prSet/>
      <dgm:spPr/>
      <dgm:t>
        <a:bodyPr/>
        <a:lstStyle/>
        <a:p>
          <a:r>
            <a:rPr lang="en-US" b="1" dirty="0">
              <a:solidFill>
                <a:schemeClr val="bg1">
                  <a:lumMod val="65000"/>
                </a:schemeClr>
              </a:solidFill>
            </a:rPr>
            <a:t>Alternative energy </a:t>
          </a:r>
        </a:p>
      </dgm:t>
    </dgm:pt>
    <dgm:pt modelId="{B43819DA-9074-4349-85F1-D2282B002FF9}" type="parTrans" cxnId="{6AA15839-76C2-4FDF-9B8F-56837E4FFF4D}">
      <dgm:prSet/>
      <dgm:spPr/>
      <dgm:t>
        <a:bodyPr/>
        <a:lstStyle/>
        <a:p>
          <a:endParaRPr lang="en-US"/>
        </a:p>
      </dgm:t>
    </dgm:pt>
    <dgm:pt modelId="{822A6748-89AF-4574-8451-AE06DD59A805}" type="sibTrans" cxnId="{6AA15839-76C2-4FDF-9B8F-56837E4FFF4D}">
      <dgm:prSet/>
      <dgm:spPr/>
      <dgm:t>
        <a:bodyPr/>
        <a:lstStyle/>
        <a:p>
          <a:endParaRPr lang="en-US"/>
        </a:p>
      </dgm:t>
    </dgm:pt>
    <dgm:pt modelId="{44501BCA-FF43-4E34-9A67-237A2E81B89E}">
      <dgm:prSet/>
      <dgm:spPr/>
      <dgm:t>
        <a:bodyPr/>
        <a:lstStyle/>
        <a:p>
          <a:r>
            <a:rPr lang="en-US" b="1" dirty="0">
              <a:solidFill>
                <a:schemeClr val="bg1">
                  <a:lumMod val="65000"/>
                </a:schemeClr>
              </a:solidFill>
            </a:rPr>
            <a:t>GCC – Singapore energy relations  </a:t>
          </a:r>
        </a:p>
      </dgm:t>
    </dgm:pt>
    <dgm:pt modelId="{03C6DB6E-CC13-4D69-9E1A-657EFF07186C}" type="parTrans" cxnId="{91870828-5F3E-484E-91F8-B01049377912}">
      <dgm:prSet/>
      <dgm:spPr/>
      <dgm:t>
        <a:bodyPr/>
        <a:lstStyle/>
        <a:p>
          <a:endParaRPr lang="en-US"/>
        </a:p>
      </dgm:t>
    </dgm:pt>
    <dgm:pt modelId="{B87798FF-0624-4059-B69A-BB90D8E0BE80}" type="sibTrans" cxnId="{91870828-5F3E-484E-91F8-B01049377912}">
      <dgm:prSet/>
      <dgm:spPr/>
      <dgm:t>
        <a:bodyPr/>
        <a:lstStyle/>
        <a:p>
          <a:endParaRPr lang="en-US"/>
        </a:p>
      </dgm:t>
    </dgm:pt>
    <dgm:pt modelId="{F4D5D4E0-2185-4B8D-AB6D-B4D3D9B5DE1D}" type="pres">
      <dgm:prSet presAssocID="{F4146D8E-CCE2-428E-A07E-2013873C882C}" presName="root" presStyleCnt="0">
        <dgm:presLayoutVars>
          <dgm:dir/>
          <dgm:resizeHandles val="exact"/>
        </dgm:presLayoutVars>
      </dgm:prSet>
      <dgm:spPr/>
    </dgm:pt>
    <dgm:pt modelId="{36687AD8-2D0C-4EA0-AE2E-E967922D0A45}" type="pres">
      <dgm:prSet presAssocID="{C92DA8C7-24E3-4C07-BF84-8AA3554D7F50}" presName="compNode" presStyleCnt="0"/>
      <dgm:spPr/>
    </dgm:pt>
    <dgm:pt modelId="{C88B68C2-0D52-4431-BDD7-7B65697D9BB1}" type="pres">
      <dgm:prSet presAssocID="{C92DA8C7-24E3-4C07-BF84-8AA3554D7F50}" presName="bgRect" presStyleLbl="bgShp" presStyleIdx="0" presStyleCnt="5"/>
      <dgm:spPr/>
    </dgm:pt>
    <dgm:pt modelId="{6B3992B0-5F51-4FC4-A052-71BC90E7A3A2}" type="pres">
      <dgm:prSet presAssocID="{C92DA8C7-24E3-4C07-BF84-8AA3554D7F5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2D2F2759-3568-4F4D-B385-7793229075C3}" type="pres">
      <dgm:prSet presAssocID="{C92DA8C7-24E3-4C07-BF84-8AA3554D7F50}" presName="spaceRect" presStyleCnt="0"/>
      <dgm:spPr/>
    </dgm:pt>
    <dgm:pt modelId="{6E89AE58-7BC8-4044-9CCB-57111E7A70D3}" type="pres">
      <dgm:prSet presAssocID="{C92DA8C7-24E3-4C07-BF84-8AA3554D7F50}" presName="parTx" presStyleLbl="revTx" presStyleIdx="0" presStyleCnt="5">
        <dgm:presLayoutVars>
          <dgm:chMax val="0"/>
          <dgm:chPref val="0"/>
        </dgm:presLayoutVars>
      </dgm:prSet>
      <dgm:spPr/>
    </dgm:pt>
    <dgm:pt modelId="{3DB4C50D-FC28-44D8-8681-86E781C13068}" type="pres">
      <dgm:prSet presAssocID="{84E2DE00-21BA-4236-AB9F-6F8B189D341F}" presName="sibTrans" presStyleCnt="0"/>
      <dgm:spPr/>
    </dgm:pt>
    <dgm:pt modelId="{A7C425EE-F066-469F-A15E-25EC15A8D204}" type="pres">
      <dgm:prSet presAssocID="{FA690B0A-0A15-4269-A7DD-16EA07B01670}" presName="compNode" presStyleCnt="0"/>
      <dgm:spPr/>
    </dgm:pt>
    <dgm:pt modelId="{9F50E5FC-8B29-4480-8797-7B7E886C6873}" type="pres">
      <dgm:prSet presAssocID="{FA690B0A-0A15-4269-A7DD-16EA07B01670}" presName="bgRect" presStyleLbl="bgShp" presStyleIdx="1" presStyleCnt="5"/>
      <dgm:spPr/>
    </dgm:pt>
    <dgm:pt modelId="{52EFCBC7-CE3F-4FDE-8324-B00712CCE959}" type="pres">
      <dgm:prSet presAssocID="{FA690B0A-0A15-4269-A7DD-16EA07B0167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52943DF9-B1E8-4F85-86F3-0D18C45FA55C}" type="pres">
      <dgm:prSet presAssocID="{FA690B0A-0A15-4269-A7DD-16EA07B01670}" presName="spaceRect" presStyleCnt="0"/>
      <dgm:spPr/>
    </dgm:pt>
    <dgm:pt modelId="{A190BAFD-875B-4847-9C49-CD0979C1F3E0}" type="pres">
      <dgm:prSet presAssocID="{FA690B0A-0A15-4269-A7DD-16EA07B01670}" presName="parTx" presStyleLbl="revTx" presStyleIdx="1" presStyleCnt="5">
        <dgm:presLayoutVars>
          <dgm:chMax val="0"/>
          <dgm:chPref val="0"/>
        </dgm:presLayoutVars>
      </dgm:prSet>
      <dgm:spPr/>
    </dgm:pt>
    <dgm:pt modelId="{ED30A8E7-C7F4-4138-A461-FE41EAC72099}" type="pres">
      <dgm:prSet presAssocID="{30F7B974-EB6A-4D6A-85E7-80047425E718}" presName="sibTrans" presStyleCnt="0"/>
      <dgm:spPr/>
    </dgm:pt>
    <dgm:pt modelId="{67B41034-18B3-4A80-919F-6A11218E7DA7}" type="pres">
      <dgm:prSet presAssocID="{26E00184-7B89-4F42-B9FA-78190805D86E}" presName="compNode" presStyleCnt="0"/>
      <dgm:spPr/>
    </dgm:pt>
    <dgm:pt modelId="{BB3E11E8-5F02-46F5-86F2-FEF81C38C032}" type="pres">
      <dgm:prSet presAssocID="{26E00184-7B89-4F42-B9FA-78190805D86E}" presName="bgRect" presStyleLbl="bgShp" presStyleIdx="2" presStyleCnt="5"/>
      <dgm:spPr/>
    </dgm:pt>
    <dgm:pt modelId="{9AC06670-1912-4276-BAA6-6C72C81292CD}" type="pres">
      <dgm:prSet presAssocID="{26E00184-7B89-4F42-B9FA-78190805D86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E53AFB30-9463-440B-9310-9BC2126B8F16}" type="pres">
      <dgm:prSet presAssocID="{26E00184-7B89-4F42-B9FA-78190805D86E}" presName="spaceRect" presStyleCnt="0"/>
      <dgm:spPr/>
    </dgm:pt>
    <dgm:pt modelId="{153CEA16-D9F5-45A8-967E-17C0E519750B}" type="pres">
      <dgm:prSet presAssocID="{26E00184-7B89-4F42-B9FA-78190805D86E}" presName="parTx" presStyleLbl="revTx" presStyleIdx="2" presStyleCnt="5">
        <dgm:presLayoutVars>
          <dgm:chMax val="0"/>
          <dgm:chPref val="0"/>
        </dgm:presLayoutVars>
      </dgm:prSet>
      <dgm:spPr/>
    </dgm:pt>
    <dgm:pt modelId="{5A8E4BA2-5948-4D26-885B-7929FE84B53C}" type="pres">
      <dgm:prSet presAssocID="{40A67C8A-1F58-416A-8FE8-C723533763A1}" presName="sibTrans" presStyleCnt="0"/>
      <dgm:spPr/>
    </dgm:pt>
    <dgm:pt modelId="{67F7AB25-463A-4C4B-83B1-F334197AB050}" type="pres">
      <dgm:prSet presAssocID="{B80FCD62-C447-4419-AAE7-C3B7D2E12219}" presName="compNode" presStyleCnt="0"/>
      <dgm:spPr/>
    </dgm:pt>
    <dgm:pt modelId="{5CE373F8-34AF-47FE-8E9F-C253E70B3B93}" type="pres">
      <dgm:prSet presAssocID="{B80FCD62-C447-4419-AAE7-C3B7D2E12219}" presName="bgRect" presStyleLbl="bgShp" presStyleIdx="3" presStyleCnt="5"/>
      <dgm:spPr/>
    </dgm:pt>
    <dgm:pt modelId="{2B8BCEF2-53BD-420D-8239-83A898AD6B3E}" type="pres">
      <dgm:prSet presAssocID="{B80FCD62-C447-4419-AAE7-C3B7D2E1221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FF0A98EF-480B-4B0C-A8A2-E137BF97E903}" type="pres">
      <dgm:prSet presAssocID="{B80FCD62-C447-4419-AAE7-C3B7D2E12219}" presName="spaceRect" presStyleCnt="0"/>
      <dgm:spPr/>
    </dgm:pt>
    <dgm:pt modelId="{07846E9F-48DC-4E86-996F-84E9E535FC5A}" type="pres">
      <dgm:prSet presAssocID="{B80FCD62-C447-4419-AAE7-C3B7D2E12219}" presName="parTx" presStyleLbl="revTx" presStyleIdx="3" presStyleCnt="5">
        <dgm:presLayoutVars>
          <dgm:chMax val="0"/>
          <dgm:chPref val="0"/>
        </dgm:presLayoutVars>
      </dgm:prSet>
      <dgm:spPr/>
    </dgm:pt>
    <dgm:pt modelId="{455D964F-6518-44D7-A8EF-F88DB0AB6187}" type="pres">
      <dgm:prSet presAssocID="{822A6748-89AF-4574-8451-AE06DD59A805}" presName="sibTrans" presStyleCnt="0"/>
      <dgm:spPr/>
    </dgm:pt>
    <dgm:pt modelId="{41D62860-1C99-44BD-B4D9-0C1BAA2118CA}" type="pres">
      <dgm:prSet presAssocID="{44501BCA-FF43-4E34-9A67-237A2E81B89E}" presName="compNode" presStyleCnt="0"/>
      <dgm:spPr/>
    </dgm:pt>
    <dgm:pt modelId="{FEA0BD12-F4D8-4267-8D6F-AD8539F5C28C}" type="pres">
      <dgm:prSet presAssocID="{44501BCA-FF43-4E34-9A67-237A2E81B89E}" presName="bgRect" presStyleLbl="bgShp" presStyleIdx="4" presStyleCnt="5"/>
      <dgm:spPr/>
    </dgm:pt>
    <dgm:pt modelId="{B08A4E92-07D3-4A6E-8047-E7F6DFCD08DB}" type="pres">
      <dgm:prSet presAssocID="{44501BCA-FF43-4E34-9A67-237A2E81B89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7DD3DB02-3F83-4C59-A377-E14C88FCD74C}" type="pres">
      <dgm:prSet presAssocID="{44501BCA-FF43-4E34-9A67-237A2E81B89E}" presName="spaceRect" presStyleCnt="0"/>
      <dgm:spPr/>
    </dgm:pt>
    <dgm:pt modelId="{1BFE151A-B5D7-468D-9B2C-9CEB46C3D307}" type="pres">
      <dgm:prSet presAssocID="{44501BCA-FF43-4E34-9A67-237A2E81B89E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1870828-5F3E-484E-91F8-B01049377912}" srcId="{F4146D8E-CCE2-428E-A07E-2013873C882C}" destId="{44501BCA-FF43-4E34-9A67-237A2E81B89E}" srcOrd="4" destOrd="0" parTransId="{03C6DB6E-CC13-4D69-9E1A-657EFF07186C}" sibTransId="{B87798FF-0624-4059-B69A-BB90D8E0BE80}"/>
    <dgm:cxn modelId="{6AA15839-76C2-4FDF-9B8F-56837E4FFF4D}" srcId="{F4146D8E-CCE2-428E-A07E-2013873C882C}" destId="{B80FCD62-C447-4419-AAE7-C3B7D2E12219}" srcOrd="3" destOrd="0" parTransId="{B43819DA-9074-4349-85F1-D2282B002FF9}" sibTransId="{822A6748-89AF-4574-8451-AE06DD59A805}"/>
    <dgm:cxn modelId="{4EAD4C60-A2C6-43DB-AC56-5ADBEB09A948}" type="presOf" srcId="{C92DA8C7-24E3-4C07-BF84-8AA3554D7F50}" destId="{6E89AE58-7BC8-4044-9CCB-57111E7A70D3}" srcOrd="0" destOrd="0" presId="urn:microsoft.com/office/officeart/2018/2/layout/IconVerticalSolidList"/>
    <dgm:cxn modelId="{3739E667-C0C1-4FC7-9635-C0A84DE133E5}" type="presOf" srcId="{F4146D8E-CCE2-428E-A07E-2013873C882C}" destId="{F4D5D4E0-2185-4B8D-AB6D-B4D3D9B5DE1D}" srcOrd="0" destOrd="0" presId="urn:microsoft.com/office/officeart/2018/2/layout/IconVerticalSolidList"/>
    <dgm:cxn modelId="{DE49186E-080C-421A-ACC8-22A37CE05F88}" srcId="{F4146D8E-CCE2-428E-A07E-2013873C882C}" destId="{FA690B0A-0A15-4269-A7DD-16EA07B01670}" srcOrd="1" destOrd="0" parTransId="{72B791DF-BBFA-4CD1-A12C-DFAF1BA58F05}" sibTransId="{30F7B974-EB6A-4D6A-85E7-80047425E718}"/>
    <dgm:cxn modelId="{47CFE68A-8DA6-4847-8068-CCD43D544A19}" srcId="{F4146D8E-CCE2-428E-A07E-2013873C882C}" destId="{C92DA8C7-24E3-4C07-BF84-8AA3554D7F50}" srcOrd="0" destOrd="0" parTransId="{5671D59B-A632-42C9-B0D8-A88EB00639FD}" sibTransId="{84E2DE00-21BA-4236-AB9F-6F8B189D341F}"/>
    <dgm:cxn modelId="{65CF11B1-371C-4177-B6BD-F53B3050909F}" type="presOf" srcId="{FA690B0A-0A15-4269-A7DD-16EA07B01670}" destId="{A190BAFD-875B-4847-9C49-CD0979C1F3E0}" srcOrd="0" destOrd="0" presId="urn:microsoft.com/office/officeart/2018/2/layout/IconVerticalSolidList"/>
    <dgm:cxn modelId="{2B5055B5-E241-4E84-93D2-29AF9E637805}" type="presOf" srcId="{26E00184-7B89-4F42-B9FA-78190805D86E}" destId="{153CEA16-D9F5-45A8-967E-17C0E519750B}" srcOrd="0" destOrd="0" presId="urn:microsoft.com/office/officeart/2018/2/layout/IconVerticalSolidList"/>
    <dgm:cxn modelId="{FCE447C1-FE76-4B8A-AEB3-A00BC196586E}" srcId="{F4146D8E-CCE2-428E-A07E-2013873C882C}" destId="{26E00184-7B89-4F42-B9FA-78190805D86E}" srcOrd="2" destOrd="0" parTransId="{8075D432-0519-4F1B-8C23-AB52A7B27E66}" sibTransId="{40A67C8A-1F58-416A-8FE8-C723533763A1}"/>
    <dgm:cxn modelId="{48E50CE3-6873-42C0-ACF5-A976AC01C630}" type="presOf" srcId="{44501BCA-FF43-4E34-9A67-237A2E81B89E}" destId="{1BFE151A-B5D7-468D-9B2C-9CEB46C3D307}" srcOrd="0" destOrd="0" presId="urn:microsoft.com/office/officeart/2018/2/layout/IconVerticalSolidList"/>
    <dgm:cxn modelId="{6FC3CBE7-8744-490B-AEF2-339B71203228}" type="presOf" srcId="{B80FCD62-C447-4419-AAE7-C3B7D2E12219}" destId="{07846E9F-48DC-4E86-996F-84E9E535FC5A}" srcOrd="0" destOrd="0" presId="urn:microsoft.com/office/officeart/2018/2/layout/IconVerticalSolidList"/>
    <dgm:cxn modelId="{6065B103-9A00-4CD8-ABCD-003EB9F2A182}" type="presParOf" srcId="{F4D5D4E0-2185-4B8D-AB6D-B4D3D9B5DE1D}" destId="{36687AD8-2D0C-4EA0-AE2E-E967922D0A45}" srcOrd="0" destOrd="0" presId="urn:microsoft.com/office/officeart/2018/2/layout/IconVerticalSolidList"/>
    <dgm:cxn modelId="{78CEB029-A7FE-4022-9795-8587B787A22E}" type="presParOf" srcId="{36687AD8-2D0C-4EA0-AE2E-E967922D0A45}" destId="{C88B68C2-0D52-4431-BDD7-7B65697D9BB1}" srcOrd="0" destOrd="0" presId="urn:microsoft.com/office/officeart/2018/2/layout/IconVerticalSolidList"/>
    <dgm:cxn modelId="{C1A9E6B1-A86F-4628-9286-259ACFEC2FFE}" type="presParOf" srcId="{36687AD8-2D0C-4EA0-AE2E-E967922D0A45}" destId="{6B3992B0-5F51-4FC4-A052-71BC90E7A3A2}" srcOrd="1" destOrd="0" presId="urn:microsoft.com/office/officeart/2018/2/layout/IconVerticalSolidList"/>
    <dgm:cxn modelId="{B7908CDF-A491-4E12-91B5-725697D39D89}" type="presParOf" srcId="{36687AD8-2D0C-4EA0-AE2E-E967922D0A45}" destId="{2D2F2759-3568-4F4D-B385-7793229075C3}" srcOrd="2" destOrd="0" presId="urn:microsoft.com/office/officeart/2018/2/layout/IconVerticalSolidList"/>
    <dgm:cxn modelId="{4FF312BD-C088-4617-8C0A-9AF2366D4CAC}" type="presParOf" srcId="{36687AD8-2D0C-4EA0-AE2E-E967922D0A45}" destId="{6E89AE58-7BC8-4044-9CCB-57111E7A70D3}" srcOrd="3" destOrd="0" presId="urn:microsoft.com/office/officeart/2018/2/layout/IconVerticalSolidList"/>
    <dgm:cxn modelId="{F39A7CCC-2277-4CE5-8024-1BD090EA2340}" type="presParOf" srcId="{F4D5D4E0-2185-4B8D-AB6D-B4D3D9B5DE1D}" destId="{3DB4C50D-FC28-44D8-8681-86E781C13068}" srcOrd="1" destOrd="0" presId="urn:microsoft.com/office/officeart/2018/2/layout/IconVerticalSolidList"/>
    <dgm:cxn modelId="{CF198ACB-B912-4619-9F0E-929AB9872C84}" type="presParOf" srcId="{F4D5D4E0-2185-4B8D-AB6D-B4D3D9B5DE1D}" destId="{A7C425EE-F066-469F-A15E-25EC15A8D204}" srcOrd="2" destOrd="0" presId="urn:microsoft.com/office/officeart/2018/2/layout/IconVerticalSolidList"/>
    <dgm:cxn modelId="{5769CDBC-13E3-4FE3-BFFB-CB13F9D35AFD}" type="presParOf" srcId="{A7C425EE-F066-469F-A15E-25EC15A8D204}" destId="{9F50E5FC-8B29-4480-8797-7B7E886C6873}" srcOrd="0" destOrd="0" presId="urn:microsoft.com/office/officeart/2018/2/layout/IconVerticalSolidList"/>
    <dgm:cxn modelId="{25AF3139-4EBD-4EE5-84ED-3D50299C4D54}" type="presParOf" srcId="{A7C425EE-F066-469F-A15E-25EC15A8D204}" destId="{52EFCBC7-CE3F-4FDE-8324-B00712CCE959}" srcOrd="1" destOrd="0" presId="urn:microsoft.com/office/officeart/2018/2/layout/IconVerticalSolidList"/>
    <dgm:cxn modelId="{5D3FBFE1-694F-4E6C-83A2-9B953CC2BB9C}" type="presParOf" srcId="{A7C425EE-F066-469F-A15E-25EC15A8D204}" destId="{52943DF9-B1E8-4F85-86F3-0D18C45FA55C}" srcOrd="2" destOrd="0" presId="urn:microsoft.com/office/officeart/2018/2/layout/IconVerticalSolidList"/>
    <dgm:cxn modelId="{FC5F793B-0B80-462F-B7AF-BA206F5522AF}" type="presParOf" srcId="{A7C425EE-F066-469F-A15E-25EC15A8D204}" destId="{A190BAFD-875B-4847-9C49-CD0979C1F3E0}" srcOrd="3" destOrd="0" presId="urn:microsoft.com/office/officeart/2018/2/layout/IconVerticalSolidList"/>
    <dgm:cxn modelId="{BEC3B13F-B858-426D-8BA1-DF763647AD2A}" type="presParOf" srcId="{F4D5D4E0-2185-4B8D-AB6D-B4D3D9B5DE1D}" destId="{ED30A8E7-C7F4-4138-A461-FE41EAC72099}" srcOrd="3" destOrd="0" presId="urn:microsoft.com/office/officeart/2018/2/layout/IconVerticalSolidList"/>
    <dgm:cxn modelId="{84DAE9BC-621D-44CC-BCF0-9D41E6DBCB36}" type="presParOf" srcId="{F4D5D4E0-2185-4B8D-AB6D-B4D3D9B5DE1D}" destId="{67B41034-18B3-4A80-919F-6A11218E7DA7}" srcOrd="4" destOrd="0" presId="urn:microsoft.com/office/officeart/2018/2/layout/IconVerticalSolidList"/>
    <dgm:cxn modelId="{6D5B6697-25BB-4010-9A78-70D9C910DFEC}" type="presParOf" srcId="{67B41034-18B3-4A80-919F-6A11218E7DA7}" destId="{BB3E11E8-5F02-46F5-86F2-FEF81C38C032}" srcOrd="0" destOrd="0" presId="urn:microsoft.com/office/officeart/2018/2/layout/IconVerticalSolidList"/>
    <dgm:cxn modelId="{90DFFD30-81B9-4A27-B5D3-E4812E5EB779}" type="presParOf" srcId="{67B41034-18B3-4A80-919F-6A11218E7DA7}" destId="{9AC06670-1912-4276-BAA6-6C72C81292CD}" srcOrd="1" destOrd="0" presId="urn:microsoft.com/office/officeart/2018/2/layout/IconVerticalSolidList"/>
    <dgm:cxn modelId="{7E5401F5-DD2F-44D7-BD22-FEB64DFCA069}" type="presParOf" srcId="{67B41034-18B3-4A80-919F-6A11218E7DA7}" destId="{E53AFB30-9463-440B-9310-9BC2126B8F16}" srcOrd="2" destOrd="0" presId="urn:microsoft.com/office/officeart/2018/2/layout/IconVerticalSolidList"/>
    <dgm:cxn modelId="{28DE00E2-2D84-46B6-A953-B057D90775A6}" type="presParOf" srcId="{67B41034-18B3-4A80-919F-6A11218E7DA7}" destId="{153CEA16-D9F5-45A8-967E-17C0E519750B}" srcOrd="3" destOrd="0" presId="urn:microsoft.com/office/officeart/2018/2/layout/IconVerticalSolidList"/>
    <dgm:cxn modelId="{A1DE3B30-FA49-4194-8F07-434AC4D50F90}" type="presParOf" srcId="{F4D5D4E0-2185-4B8D-AB6D-B4D3D9B5DE1D}" destId="{5A8E4BA2-5948-4D26-885B-7929FE84B53C}" srcOrd="5" destOrd="0" presId="urn:microsoft.com/office/officeart/2018/2/layout/IconVerticalSolidList"/>
    <dgm:cxn modelId="{A8F7911A-7E5F-4051-8B53-42F313EC08D5}" type="presParOf" srcId="{F4D5D4E0-2185-4B8D-AB6D-B4D3D9B5DE1D}" destId="{67F7AB25-463A-4C4B-83B1-F334197AB050}" srcOrd="6" destOrd="0" presId="urn:microsoft.com/office/officeart/2018/2/layout/IconVerticalSolidList"/>
    <dgm:cxn modelId="{04125E29-5250-44E0-8C98-3B3C67BBF914}" type="presParOf" srcId="{67F7AB25-463A-4C4B-83B1-F334197AB050}" destId="{5CE373F8-34AF-47FE-8E9F-C253E70B3B93}" srcOrd="0" destOrd="0" presId="urn:microsoft.com/office/officeart/2018/2/layout/IconVerticalSolidList"/>
    <dgm:cxn modelId="{7AC0A28C-D2B4-4314-8FF2-7C78C11D64D5}" type="presParOf" srcId="{67F7AB25-463A-4C4B-83B1-F334197AB050}" destId="{2B8BCEF2-53BD-420D-8239-83A898AD6B3E}" srcOrd="1" destOrd="0" presId="urn:microsoft.com/office/officeart/2018/2/layout/IconVerticalSolidList"/>
    <dgm:cxn modelId="{9F8E950B-8503-4ABE-A314-612180D7F574}" type="presParOf" srcId="{67F7AB25-463A-4C4B-83B1-F334197AB050}" destId="{FF0A98EF-480B-4B0C-A8A2-E137BF97E903}" srcOrd="2" destOrd="0" presId="urn:microsoft.com/office/officeart/2018/2/layout/IconVerticalSolidList"/>
    <dgm:cxn modelId="{518CD186-B647-48CE-9EA9-D77706EEC759}" type="presParOf" srcId="{67F7AB25-463A-4C4B-83B1-F334197AB050}" destId="{07846E9F-48DC-4E86-996F-84E9E535FC5A}" srcOrd="3" destOrd="0" presId="urn:microsoft.com/office/officeart/2018/2/layout/IconVerticalSolidList"/>
    <dgm:cxn modelId="{72411B21-8BDE-4A51-9C32-9DF77C4134BD}" type="presParOf" srcId="{F4D5D4E0-2185-4B8D-AB6D-B4D3D9B5DE1D}" destId="{455D964F-6518-44D7-A8EF-F88DB0AB6187}" srcOrd="7" destOrd="0" presId="urn:microsoft.com/office/officeart/2018/2/layout/IconVerticalSolidList"/>
    <dgm:cxn modelId="{6E1416E8-E1FC-464D-8FED-767E8EC4667E}" type="presParOf" srcId="{F4D5D4E0-2185-4B8D-AB6D-B4D3D9B5DE1D}" destId="{41D62860-1C99-44BD-B4D9-0C1BAA2118CA}" srcOrd="8" destOrd="0" presId="urn:microsoft.com/office/officeart/2018/2/layout/IconVerticalSolidList"/>
    <dgm:cxn modelId="{74029C58-72BE-4ADE-909F-A9E96312E8D9}" type="presParOf" srcId="{41D62860-1C99-44BD-B4D9-0C1BAA2118CA}" destId="{FEA0BD12-F4D8-4267-8D6F-AD8539F5C28C}" srcOrd="0" destOrd="0" presId="urn:microsoft.com/office/officeart/2018/2/layout/IconVerticalSolidList"/>
    <dgm:cxn modelId="{2A40B9B3-CAA5-4001-931C-CD886DDBF079}" type="presParOf" srcId="{41D62860-1C99-44BD-B4D9-0C1BAA2118CA}" destId="{B08A4E92-07D3-4A6E-8047-E7F6DFCD08DB}" srcOrd="1" destOrd="0" presId="urn:microsoft.com/office/officeart/2018/2/layout/IconVerticalSolidList"/>
    <dgm:cxn modelId="{C9673013-0FFA-4E7C-AC2A-F5A6974C0E4B}" type="presParOf" srcId="{41D62860-1C99-44BD-B4D9-0C1BAA2118CA}" destId="{7DD3DB02-3F83-4C59-A377-E14C88FCD74C}" srcOrd="2" destOrd="0" presId="urn:microsoft.com/office/officeart/2018/2/layout/IconVerticalSolidList"/>
    <dgm:cxn modelId="{D6738D94-5220-4EDC-B8D7-E420F97D2AD3}" type="presParOf" srcId="{41D62860-1C99-44BD-B4D9-0C1BAA2118CA}" destId="{1BFE151A-B5D7-468D-9B2C-9CEB46C3D30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4E7882-85C8-3046-91D5-0CD4B461C4EA}" type="doc">
      <dgm:prSet loTypeId="urn:microsoft.com/office/officeart/2005/8/layout/hProcess11" loCatId="" qsTypeId="urn:microsoft.com/office/officeart/2005/8/quickstyle/simple1" qsCatId="simple" csTypeId="urn:microsoft.com/office/officeart/2005/8/colors/accent1_2" csCatId="accent1" phldr="1"/>
      <dgm:spPr/>
    </dgm:pt>
    <dgm:pt modelId="{DADA4B27-3FB0-9244-81FC-D93497FBA6CB}">
      <dgm:prSet phldrT="[Text]" custT="1"/>
      <dgm:spPr/>
      <dgm:t>
        <a:bodyPr/>
        <a:lstStyle/>
        <a:p>
          <a:r>
            <a:rPr lang="en-GB" sz="900" b="1" dirty="0">
              <a:solidFill>
                <a:srgbClr val="FF0000"/>
              </a:solidFill>
            </a:rPr>
            <a:t>1923</a:t>
          </a:r>
        </a:p>
      </dgm:t>
    </dgm:pt>
    <dgm:pt modelId="{C8B23740-C5C4-3D45-9210-12176CEDC930}" type="parTrans" cxnId="{85B4F2AF-FEBF-EF4C-B075-9306DA6C9FAF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6EC168AD-CC60-3347-805B-DFE356070205}" type="sibTrans" cxnId="{85B4F2AF-FEBF-EF4C-B075-9306DA6C9FAF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7A6C218B-0113-D443-AA36-AD17A9C8A304}">
      <dgm:prSet phldrT="[Text]" custT="1"/>
      <dgm:spPr/>
      <dgm:t>
        <a:bodyPr/>
        <a:lstStyle/>
        <a:p>
          <a:r>
            <a:rPr lang="en-GB" sz="900" b="1" dirty="0">
              <a:solidFill>
                <a:srgbClr val="FF0000"/>
              </a:solidFill>
            </a:rPr>
            <a:t>1929</a:t>
          </a:r>
        </a:p>
      </dgm:t>
    </dgm:pt>
    <dgm:pt modelId="{AF22841C-6457-C041-88AC-0F6E5EAC2F24}" type="parTrans" cxnId="{30C2E857-BCD9-D249-BFAA-6EED8F81F4E6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87088782-483B-8744-A9D0-E25254967364}" type="sibTrans" cxnId="{30C2E857-BCD9-D249-BFAA-6EED8F81F4E6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91A45557-F7A5-0E43-9B09-32BD988F78B7}">
      <dgm:prSet phldrT="[Text]" custT="1"/>
      <dgm:spPr/>
      <dgm:t>
        <a:bodyPr/>
        <a:lstStyle/>
        <a:p>
          <a:r>
            <a:rPr lang="en-GB" sz="900" b="1" dirty="0">
              <a:solidFill>
                <a:srgbClr val="FF0000"/>
              </a:solidFill>
            </a:rPr>
            <a:t>1932</a:t>
          </a:r>
        </a:p>
      </dgm:t>
    </dgm:pt>
    <dgm:pt modelId="{31729D78-9B7F-3E4D-A936-8E6287CA72B7}" type="parTrans" cxnId="{CDD353AC-39BF-484D-B688-3346CDC77589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F6E41E8D-50E6-5F4C-8CC5-E1CD32E377D1}" type="sibTrans" cxnId="{CDD353AC-39BF-484D-B688-3346CDC77589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5837D72E-EBB7-5949-A648-083A80C9DFA7}">
      <dgm:prSet custT="1"/>
      <dgm:spPr/>
      <dgm:t>
        <a:bodyPr/>
        <a:lstStyle/>
        <a:p>
          <a:r>
            <a:rPr lang="en-GB" sz="700" dirty="0">
              <a:solidFill>
                <a:srgbClr val="FF0000"/>
              </a:solidFill>
            </a:rPr>
            <a:t>First concession to explore for oil and minerals</a:t>
          </a:r>
        </a:p>
      </dgm:t>
    </dgm:pt>
    <dgm:pt modelId="{09205AC7-E09B-D940-A84E-AAA39C23B9BF}" type="parTrans" cxnId="{DD89EA92-0CC3-9F4B-AC25-C6D2A96AF094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51D507BB-B050-4840-A692-201DFC809FB3}" type="sibTrans" cxnId="{DD89EA92-0CC3-9F4B-AC25-C6D2A96AF094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FC8CBF74-A38D-A547-AC56-8E99A5A889E6}">
      <dgm:prSet custT="1"/>
      <dgm:spPr/>
      <dgm:t>
        <a:bodyPr/>
        <a:lstStyle/>
        <a:p>
          <a:r>
            <a:rPr lang="en-GB" sz="700" dirty="0">
              <a:solidFill>
                <a:srgbClr val="FF0000"/>
              </a:solidFill>
            </a:rPr>
            <a:t>Bahrain Petroleum Company (BAPCO)  was formed by the Standard Oil Company of California (SOCAL) </a:t>
          </a:r>
        </a:p>
      </dgm:t>
    </dgm:pt>
    <dgm:pt modelId="{1D438AE6-16D0-1343-9CA4-0FF92F612D1D}" type="parTrans" cxnId="{A63B3E12-EDD2-C541-9911-20C3B9455642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9B884478-DDAA-184A-A391-A986A0A6950B}" type="sibTrans" cxnId="{A63B3E12-EDD2-C541-9911-20C3B9455642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8C8D7305-BC2C-7445-BD86-000A46188E03}">
      <dgm:prSet custT="1"/>
      <dgm:spPr/>
      <dgm:t>
        <a:bodyPr/>
        <a:lstStyle/>
        <a:p>
          <a:r>
            <a:rPr lang="en-GB" sz="700" dirty="0">
              <a:solidFill>
                <a:srgbClr val="FF0000"/>
              </a:solidFill>
            </a:rPr>
            <a:t>Oil was discovered at Well Number One in Jebel Al </a:t>
          </a:r>
          <a:r>
            <a:rPr lang="en-GB" sz="700" dirty="0" err="1">
              <a:solidFill>
                <a:srgbClr val="FF0000"/>
              </a:solidFill>
            </a:rPr>
            <a:t>Dukhan</a:t>
          </a:r>
          <a:r>
            <a:rPr lang="en-GB" sz="700" dirty="0">
              <a:solidFill>
                <a:srgbClr val="FF0000"/>
              </a:solidFill>
            </a:rPr>
            <a:t> - marking the first such discovery in the Arabian Gulf.</a:t>
          </a:r>
        </a:p>
      </dgm:t>
    </dgm:pt>
    <dgm:pt modelId="{84A59FE7-0AC0-AA4E-83AA-D08C159FD116}" type="parTrans" cxnId="{DB203362-9669-DA4D-94BE-25C7CDB762AA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3481FA3C-565A-D848-943F-47F0AFD8A0DC}" type="sibTrans" cxnId="{DB203362-9669-DA4D-94BE-25C7CDB762AA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68BB5FD9-127F-F149-8BEB-A9CFF4C494B8}">
      <dgm:prSet custT="1"/>
      <dgm:spPr/>
      <dgm:t>
        <a:bodyPr/>
        <a:lstStyle/>
        <a:p>
          <a:r>
            <a:rPr lang="en-GB" sz="900" b="1" dirty="0">
              <a:solidFill>
                <a:srgbClr val="FF0000"/>
              </a:solidFill>
            </a:rPr>
            <a:t>1934</a:t>
          </a:r>
        </a:p>
      </dgm:t>
    </dgm:pt>
    <dgm:pt modelId="{568C06AF-1E1F-C240-A205-7ABD56B67FB2}" type="parTrans" cxnId="{34543709-3BC4-364E-A012-7C8B31FB6EBA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6ACEAE33-598B-F44A-B6F1-335F485EC214}" type="sibTrans" cxnId="{34543709-3BC4-364E-A012-7C8B31FB6EBA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32F26AB7-1F68-144C-9816-B1B8E4A995A0}">
      <dgm:prSet custT="1"/>
      <dgm:spPr/>
      <dgm:t>
        <a:bodyPr/>
        <a:lstStyle/>
        <a:p>
          <a:r>
            <a:rPr lang="en-GB" sz="700" dirty="0">
              <a:solidFill>
                <a:srgbClr val="FF0000"/>
              </a:solidFill>
            </a:rPr>
            <a:t>The first ever shipment of Bahrain crude oil was exported to Japan from the </a:t>
          </a:r>
          <a:r>
            <a:rPr lang="en-GB" sz="700" dirty="0" err="1">
              <a:solidFill>
                <a:srgbClr val="FF0000"/>
              </a:solidFill>
            </a:rPr>
            <a:t>Sitra</a:t>
          </a:r>
          <a:r>
            <a:rPr lang="en-GB" sz="700" dirty="0">
              <a:solidFill>
                <a:srgbClr val="FF0000"/>
              </a:solidFill>
            </a:rPr>
            <a:t> terminal on El Segundo, the Standard Oil Company’s tanker.</a:t>
          </a:r>
        </a:p>
      </dgm:t>
    </dgm:pt>
    <dgm:pt modelId="{DBE6274F-5250-A045-8AB4-8F76C58D1392}" type="parTrans" cxnId="{A6D3012E-B977-6A49-A0D1-49C96FD7454E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0AB2EBBC-F0AB-584A-8655-548607700F52}" type="sibTrans" cxnId="{A6D3012E-B977-6A49-A0D1-49C96FD7454E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02718A0A-3140-7946-B1A6-EA8B1C63EFF1}">
      <dgm:prSet custT="1"/>
      <dgm:spPr/>
      <dgm:t>
        <a:bodyPr/>
        <a:lstStyle/>
        <a:p>
          <a:r>
            <a:rPr lang="en-GB" sz="900" b="1" dirty="0">
              <a:solidFill>
                <a:srgbClr val="FF0000"/>
              </a:solidFill>
            </a:rPr>
            <a:t>1936</a:t>
          </a:r>
        </a:p>
      </dgm:t>
    </dgm:pt>
    <dgm:pt modelId="{0DD54DEE-953B-594B-973C-291DD55EB92A}" type="parTrans" cxnId="{4FFC4453-84CB-3D4B-A9C9-2BB60CEF9BC9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39C256CF-CD37-444F-9924-ED09E6AC42F5}" type="sibTrans" cxnId="{4FFC4453-84CB-3D4B-A9C9-2BB60CEF9BC9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8A7381EF-124B-3A45-A253-D121B8D90CD0}">
      <dgm:prSet custT="1"/>
      <dgm:spPr/>
      <dgm:t>
        <a:bodyPr/>
        <a:lstStyle/>
        <a:p>
          <a:r>
            <a:rPr lang="en-GB" sz="700" dirty="0">
              <a:solidFill>
                <a:srgbClr val="FF0000"/>
              </a:solidFill>
            </a:rPr>
            <a:t>Bahrain refinery opened </a:t>
          </a:r>
        </a:p>
      </dgm:t>
    </dgm:pt>
    <dgm:pt modelId="{7CC06D00-9F71-ED48-B508-734EA237ED03}" type="parTrans" cxnId="{52BC76E4-7678-B247-9337-63E789FDACD1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F7D3404A-7355-BB4B-A813-E49B6CDC9764}" type="sibTrans" cxnId="{52BC76E4-7678-B247-9337-63E789FDACD1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19D12488-F813-E844-93C1-89D6A9DA25E7}">
      <dgm:prSet custT="1"/>
      <dgm:spPr/>
      <dgm:t>
        <a:bodyPr/>
        <a:lstStyle/>
        <a:p>
          <a:r>
            <a:rPr lang="en-GB" sz="900" b="1" dirty="0">
              <a:solidFill>
                <a:srgbClr val="FF0000"/>
              </a:solidFill>
            </a:rPr>
            <a:t>1948</a:t>
          </a:r>
        </a:p>
      </dgm:t>
    </dgm:pt>
    <dgm:pt modelId="{5D9FCE5B-1B47-244A-8AF7-15CBA5D3D88D}" type="parTrans" cxnId="{F5F026B4-E24D-BC41-8ABE-00AF7C3993D9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40CDD876-106C-7A4D-8E0B-E26E86E5BAE2}" type="sibTrans" cxnId="{F5F026B4-E24D-BC41-8ABE-00AF7C3993D9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C308CAA0-4D38-4949-B343-4B8C605F6B9B}">
      <dgm:prSet custT="1"/>
      <dgm:spPr/>
      <dgm:t>
        <a:bodyPr/>
        <a:lstStyle/>
        <a:p>
          <a:r>
            <a:rPr lang="en-GB" sz="700" dirty="0">
              <a:solidFill>
                <a:srgbClr val="FF0000"/>
              </a:solidFill>
            </a:rPr>
            <a:t>A  large natural gas reserve was discovered by </a:t>
          </a:r>
          <a:r>
            <a:rPr lang="en-GB" sz="700" dirty="0" err="1">
              <a:solidFill>
                <a:srgbClr val="FF0000"/>
              </a:solidFill>
            </a:rPr>
            <a:t>Bapco</a:t>
          </a:r>
          <a:endParaRPr lang="en-GB" sz="700" dirty="0">
            <a:solidFill>
              <a:srgbClr val="FF0000"/>
            </a:solidFill>
          </a:endParaRPr>
        </a:p>
      </dgm:t>
    </dgm:pt>
    <dgm:pt modelId="{1AEB1F0A-4F57-124D-8DA0-FDDE8C665DE4}" type="parTrans" cxnId="{52726FF7-C7CC-A043-ABC8-950BDCE17DBC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468C5DE7-0CFD-4848-871C-1A65084DB510}" type="sibTrans" cxnId="{52726FF7-C7CC-A043-ABC8-950BDCE17DBC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7EADCD52-0B8C-364A-B8CD-9A22CE076A71}">
      <dgm:prSet custT="1"/>
      <dgm:spPr/>
      <dgm:t>
        <a:bodyPr/>
        <a:lstStyle/>
        <a:p>
          <a:r>
            <a:rPr lang="en-GB" sz="900" b="1" dirty="0">
              <a:solidFill>
                <a:srgbClr val="FF0000"/>
              </a:solidFill>
            </a:rPr>
            <a:t>1997</a:t>
          </a:r>
        </a:p>
      </dgm:t>
    </dgm:pt>
    <dgm:pt modelId="{CF580D4B-9905-DA4B-B879-77E877B3D549}" type="parTrans" cxnId="{F36D2BA2-7A02-B640-B0BB-24DBE21355EE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54379545-2311-E14D-BD9C-9A2F0A192498}" type="sibTrans" cxnId="{F36D2BA2-7A02-B640-B0BB-24DBE21355EE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41AD9731-DE09-154D-8ACA-7A86EDCD2EC8}">
      <dgm:prSet custT="1"/>
      <dgm:spPr/>
      <dgm:t>
        <a:bodyPr/>
        <a:lstStyle/>
        <a:p>
          <a:r>
            <a:rPr lang="en-SG" sz="700" b="0" i="0" u="none" dirty="0">
              <a:solidFill>
                <a:srgbClr val="FF0000"/>
              </a:solidFill>
            </a:rPr>
            <a:t>BAPCO and BANOCO merged </a:t>
          </a:r>
          <a:endParaRPr lang="en-GB" sz="700" dirty="0">
            <a:solidFill>
              <a:srgbClr val="FF0000"/>
            </a:solidFill>
          </a:endParaRPr>
        </a:p>
      </dgm:t>
    </dgm:pt>
    <dgm:pt modelId="{52912DD5-C686-BD42-8C25-0A07E601DFEA}" type="parTrans" cxnId="{DECD5347-72EE-1046-BB3B-F808918F8F04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809C35BC-82F9-FF47-AD7F-6F304C2B18B2}" type="sibTrans" cxnId="{DECD5347-72EE-1046-BB3B-F808918F8F04}">
      <dgm:prSet/>
      <dgm:spPr/>
      <dgm:t>
        <a:bodyPr/>
        <a:lstStyle/>
        <a:p>
          <a:endParaRPr lang="en-GB" sz="2000">
            <a:solidFill>
              <a:srgbClr val="FF0000"/>
            </a:solidFill>
          </a:endParaRPr>
        </a:p>
      </dgm:t>
    </dgm:pt>
    <dgm:pt modelId="{3C675730-ECBC-A745-B66C-5BEEA1F5326C}" type="pres">
      <dgm:prSet presAssocID="{984E7882-85C8-3046-91D5-0CD4B461C4EA}" presName="Name0" presStyleCnt="0">
        <dgm:presLayoutVars>
          <dgm:dir/>
          <dgm:resizeHandles val="exact"/>
        </dgm:presLayoutVars>
      </dgm:prSet>
      <dgm:spPr/>
    </dgm:pt>
    <dgm:pt modelId="{E8FAAB77-B722-4543-A76B-7DB1AF94F6B5}" type="pres">
      <dgm:prSet presAssocID="{984E7882-85C8-3046-91D5-0CD4B461C4EA}" presName="arrow" presStyleLbl="bgShp" presStyleIdx="0" presStyleCnt="1" custScaleY="31533"/>
      <dgm:spPr/>
    </dgm:pt>
    <dgm:pt modelId="{A909E959-BA3C-4141-97B2-802C467CF0E9}" type="pres">
      <dgm:prSet presAssocID="{984E7882-85C8-3046-91D5-0CD4B461C4EA}" presName="points" presStyleCnt="0"/>
      <dgm:spPr/>
    </dgm:pt>
    <dgm:pt modelId="{FFBA9325-EF6B-F346-9A12-73C206A61393}" type="pres">
      <dgm:prSet presAssocID="{DADA4B27-3FB0-9244-81FC-D93497FBA6CB}" presName="compositeA" presStyleCnt="0"/>
      <dgm:spPr/>
    </dgm:pt>
    <dgm:pt modelId="{35FA8F44-6898-744F-9167-BB589979CD7B}" type="pres">
      <dgm:prSet presAssocID="{DADA4B27-3FB0-9244-81FC-D93497FBA6CB}" presName="textA" presStyleLbl="revTx" presStyleIdx="0" presStyleCnt="7" custLinFactNeighborX="10944" custLinFactNeighborY="563">
        <dgm:presLayoutVars>
          <dgm:bulletEnabled val="1"/>
        </dgm:presLayoutVars>
      </dgm:prSet>
      <dgm:spPr/>
    </dgm:pt>
    <dgm:pt modelId="{6BC191C4-B5A3-D446-B432-D97F4B9DBDAD}" type="pres">
      <dgm:prSet presAssocID="{DADA4B27-3FB0-9244-81FC-D93497FBA6CB}" presName="circleA" presStyleLbl="node1" presStyleIdx="0" presStyleCnt="7"/>
      <dgm:spPr/>
    </dgm:pt>
    <dgm:pt modelId="{CC2F3318-4394-B547-8C2C-00E6469FDD4A}" type="pres">
      <dgm:prSet presAssocID="{DADA4B27-3FB0-9244-81FC-D93497FBA6CB}" presName="spaceA" presStyleCnt="0"/>
      <dgm:spPr/>
    </dgm:pt>
    <dgm:pt modelId="{18BBFC4C-1FF0-7248-8933-C2FCBFAC9695}" type="pres">
      <dgm:prSet presAssocID="{6EC168AD-CC60-3347-805B-DFE356070205}" presName="space" presStyleCnt="0"/>
      <dgm:spPr/>
    </dgm:pt>
    <dgm:pt modelId="{19C89E2D-B861-3044-80E5-CCCED4BB5AC3}" type="pres">
      <dgm:prSet presAssocID="{7A6C218B-0113-D443-AA36-AD17A9C8A304}" presName="compositeB" presStyleCnt="0"/>
      <dgm:spPr/>
    </dgm:pt>
    <dgm:pt modelId="{1D0258FC-090C-4A48-A737-3FAF09A09950}" type="pres">
      <dgm:prSet presAssocID="{7A6C218B-0113-D443-AA36-AD17A9C8A304}" presName="textB" presStyleLbl="revTx" presStyleIdx="1" presStyleCnt="7">
        <dgm:presLayoutVars>
          <dgm:bulletEnabled val="1"/>
        </dgm:presLayoutVars>
      </dgm:prSet>
      <dgm:spPr/>
    </dgm:pt>
    <dgm:pt modelId="{A9A0A8EE-5879-C843-A850-3C32CBE3915C}" type="pres">
      <dgm:prSet presAssocID="{7A6C218B-0113-D443-AA36-AD17A9C8A304}" presName="circleB" presStyleLbl="node1" presStyleIdx="1" presStyleCnt="7"/>
      <dgm:spPr/>
    </dgm:pt>
    <dgm:pt modelId="{00F2BD93-F386-0E42-9B65-AC44AB41A803}" type="pres">
      <dgm:prSet presAssocID="{7A6C218B-0113-D443-AA36-AD17A9C8A304}" presName="spaceB" presStyleCnt="0"/>
      <dgm:spPr/>
    </dgm:pt>
    <dgm:pt modelId="{F4A97C59-3E9C-2B40-BC2C-22932C04D192}" type="pres">
      <dgm:prSet presAssocID="{87088782-483B-8744-A9D0-E25254967364}" presName="space" presStyleCnt="0"/>
      <dgm:spPr/>
    </dgm:pt>
    <dgm:pt modelId="{C87DC4E2-1908-BD45-9653-A4FDEF8F1E63}" type="pres">
      <dgm:prSet presAssocID="{91A45557-F7A5-0E43-9B09-32BD988F78B7}" presName="compositeA" presStyleCnt="0"/>
      <dgm:spPr/>
    </dgm:pt>
    <dgm:pt modelId="{3BAA1A76-ACEF-9949-AE52-C2C9828D66B9}" type="pres">
      <dgm:prSet presAssocID="{91A45557-F7A5-0E43-9B09-32BD988F78B7}" presName="textA" presStyleLbl="revTx" presStyleIdx="2" presStyleCnt="7">
        <dgm:presLayoutVars>
          <dgm:bulletEnabled val="1"/>
        </dgm:presLayoutVars>
      </dgm:prSet>
      <dgm:spPr/>
    </dgm:pt>
    <dgm:pt modelId="{56AEABA2-7EA3-0F42-9F97-9836ED1DA345}" type="pres">
      <dgm:prSet presAssocID="{91A45557-F7A5-0E43-9B09-32BD988F78B7}" presName="circleA" presStyleLbl="node1" presStyleIdx="2" presStyleCnt="7"/>
      <dgm:spPr/>
    </dgm:pt>
    <dgm:pt modelId="{7C4A23F5-A345-5E47-8A69-4C0EF37D5D2B}" type="pres">
      <dgm:prSet presAssocID="{91A45557-F7A5-0E43-9B09-32BD988F78B7}" presName="spaceA" presStyleCnt="0"/>
      <dgm:spPr/>
    </dgm:pt>
    <dgm:pt modelId="{FB0AB483-0262-A940-80A6-4961D055EF88}" type="pres">
      <dgm:prSet presAssocID="{F6E41E8D-50E6-5F4C-8CC5-E1CD32E377D1}" presName="space" presStyleCnt="0"/>
      <dgm:spPr/>
    </dgm:pt>
    <dgm:pt modelId="{A7489E8E-FD47-2941-A6CD-48CBB7C22105}" type="pres">
      <dgm:prSet presAssocID="{68BB5FD9-127F-F149-8BEB-A9CFF4C494B8}" presName="compositeB" presStyleCnt="0"/>
      <dgm:spPr/>
    </dgm:pt>
    <dgm:pt modelId="{8EDDBF13-67B4-E44B-9C7B-5D0696EFFD54}" type="pres">
      <dgm:prSet presAssocID="{68BB5FD9-127F-F149-8BEB-A9CFF4C494B8}" presName="textB" presStyleLbl="revTx" presStyleIdx="3" presStyleCnt="7">
        <dgm:presLayoutVars>
          <dgm:bulletEnabled val="1"/>
        </dgm:presLayoutVars>
      </dgm:prSet>
      <dgm:spPr/>
    </dgm:pt>
    <dgm:pt modelId="{A529FBE0-9ACC-FB41-9A68-26C26CDAB115}" type="pres">
      <dgm:prSet presAssocID="{68BB5FD9-127F-F149-8BEB-A9CFF4C494B8}" presName="circleB" presStyleLbl="node1" presStyleIdx="3" presStyleCnt="7"/>
      <dgm:spPr/>
    </dgm:pt>
    <dgm:pt modelId="{76DC5B0B-68E6-7E4D-BE9F-962C6D06F6D1}" type="pres">
      <dgm:prSet presAssocID="{68BB5FD9-127F-F149-8BEB-A9CFF4C494B8}" presName="spaceB" presStyleCnt="0"/>
      <dgm:spPr/>
    </dgm:pt>
    <dgm:pt modelId="{8366D56D-1488-7748-B0A9-35E8970600DE}" type="pres">
      <dgm:prSet presAssocID="{6ACEAE33-598B-F44A-B6F1-335F485EC214}" presName="space" presStyleCnt="0"/>
      <dgm:spPr/>
    </dgm:pt>
    <dgm:pt modelId="{F4133649-AA28-3A43-8093-FF0DC719A835}" type="pres">
      <dgm:prSet presAssocID="{02718A0A-3140-7946-B1A6-EA8B1C63EFF1}" presName="compositeA" presStyleCnt="0"/>
      <dgm:spPr/>
    </dgm:pt>
    <dgm:pt modelId="{5AAB3EDC-DC85-C944-A79B-F27AD514F717}" type="pres">
      <dgm:prSet presAssocID="{02718A0A-3140-7946-B1A6-EA8B1C63EFF1}" presName="textA" presStyleLbl="revTx" presStyleIdx="4" presStyleCnt="7">
        <dgm:presLayoutVars>
          <dgm:bulletEnabled val="1"/>
        </dgm:presLayoutVars>
      </dgm:prSet>
      <dgm:spPr/>
    </dgm:pt>
    <dgm:pt modelId="{96E86346-DC60-9A46-AD7A-48F758F92B91}" type="pres">
      <dgm:prSet presAssocID="{02718A0A-3140-7946-B1A6-EA8B1C63EFF1}" presName="circleA" presStyleLbl="node1" presStyleIdx="4" presStyleCnt="7"/>
      <dgm:spPr/>
    </dgm:pt>
    <dgm:pt modelId="{EA645997-3123-634F-9868-29CA7EF3CCD9}" type="pres">
      <dgm:prSet presAssocID="{02718A0A-3140-7946-B1A6-EA8B1C63EFF1}" presName="spaceA" presStyleCnt="0"/>
      <dgm:spPr/>
    </dgm:pt>
    <dgm:pt modelId="{F46904A8-712E-0B40-90FA-5D200656AC56}" type="pres">
      <dgm:prSet presAssocID="{39C256CF-CD37-444F-9924-ED09E6AC42F5}" presName="space" presStyleCnt="0"/>
      <dgm:spPr/>
    </dgm:pt>
    <dgm:pt modelId="{7CA16E92-9C70-5141-827F-17080D171523}" type="pres">
      <dgm:prSet presAssocID="{19D12488-F813-E844-93C1-89D6A9DA25E7}" presName="compositeB" presStyleCnt="0"/>
      <dgm:spPr/>
    </dgm:pt>
    <dgm:pt modelId="{FB812306-7755-7244-8BDC-36E0A9F9D45D}" type="pres">
      <dgm:prSet presAssocID="{19D12488-F813-E844-93C1-89D6A9DA25E7}" presName="textB" presStyleLbl="revTx" presStyleIdx="5" presStyleCnt="7">
        <dgm:presLayoutVars>
          <dgm:bulletEnabled val="1"/>
        </dgm:presLayoutVars>
      </dgm:prSet>
      <dgm:spPr/>
    </dgm:pt>
    <dgm:pt modelId="{809C2980-7A98-BB4F-BC59-A4537B0763DD}" type="pres">
      <dgm:prSet presAssocID="{19D12488-F813-E844-93C1-89D6A9DA25E7}" presName="circleB" presStyleLbl="node1" presStyleIdx="5" presStyleCnt="7"/>
      <dgm:spPr/>
    </dgm:pt>
    <dgm:pt modelId="{5C6D8996-9AC8-0B4D-8F11-C225E0538D50}" type="pres">
      <dgm:prSet presAssocID="{19D12488-F813-E844-93C1-89D6A9DA25E7}" presName="spaceB" presStyleCnt="0"/>
      <dgm:spPr/>
    </dgm:pt>
    <dgm:pt modelId="{DA484747-D220-FD45-B8EB-F7D6ACE658B3}" type="pres">
      <dgm:prSet presAssocID="{40CDD876-106C-7A4D-8E0B-E26E86E5BAE2}" presName="space" presStyleCnt="0"/>
      <dgm:spPr/>
    </dgm:pt>
    <dgm:pt modelId="{59182009-C58E-6443-88AD-E099334F72AF}" type="pres">
      <dgm:prSet presAssocID="{7EADCD52-0B8C-364A-B8CD-9A22CE076A71}" presName="compositeA" presStyleCnt="0"/>
      <dgm:spPr/>
    </dgm:pt>
    <dgm:pt modelId="{F48F3357-05F6-CB4B-8538-1D155FB6C08F}" type="pres">
      <dgm:prSet presAssocID="{7EADCD52-0B8C-364A-B8CD-9A22CE076A71}" presName="textA" presStyleLbl="revTx" presStyleIdx="6" presStyleCnt="7">
        <dgm:presLayoutVars>
          <dgm:bulletEnabled val="1"/>
        </dgm:presLayoutVars>
      </dgm:prSet>
      <dgm:spPr/>
    </dgm:pt>
    <dgm:pt modelId="{CEC87C26-50E3-114F-B25A-9B0B43774530}" type="pres">
      <dgm:prSet presAssocID="{7EADCD52-0B8C-364A-B8CD-9A22CE076A71}" presName="circleA" presStyleLbl="node1" presStyleIdx="6" presStyleCnt="7"/>
      <dgm:spPr/>
    </dgm:pt>
    <dgm:pt modelId="{C5C1B46F-A8D3-C042-9EDD-70B05427E962}" type="pres">
      <dgm:prSet presAssocID="{7EADCD52-0B8C-364A-B8CD-9A22CE076A71}" presName="spaceA" presStyleCnt="0"/>
      <dgm:spPr/>
    </dgm:pt>
  </dgm:ptLst>
  <dgm:cxnLst>
    <dgm:cxn modelId="{34543709-3BC4-364E-A012-7C8B31FB6EBA}" srcId="{984E7882-85C8-3046-91D5-0CD4B461C4EA}" destId="{68BB5FD9-127F-F149-8BEB-A9CFF4C494B8}" srcOrd="3" destOrd="0" parTransId="{568C06AF-1E1F-C240-A205-7ABD56B67FB2}" sibTransId="{6ACEAE33-598B-F44A-B6F1-335F485EC214}"/>
    <dgm:cxn modelId="{A63B3E12-EDD2-C541-9911-20C3B9455642}" srcId="{7A6C218B-0113-D443-AA36-AD17A9C8A304}" destId="{FC8CBF74-A38D-A547-AC56-8E99A5A889E6}" srcOrd="0" destOrd="0" parTransId="{1D438AE6-16D0-1343-9CA4-0FF92F612D1D}" sibTransId="{9B884478-DDAA-184A-A391-A986A0A6950B}"/>
    <dgm:cxn modelId="{A6D3012E-B977-6A49-A0D1-49C96FD7454E}" srcId="{68BB5FD9-127F-F149-8BEB-A9CFF4C494B8}" destId="{32F26AB7-1F68-144C-9816-B1B8E4A995A0}" srcOrd="0" destOrd="0" parTransId="{DBE6274F-5250-A045-8AB4-8F76C58D1392}" sibTransId="{0AB2EBBC-F0AB-584A-8655-548607700F52}"/>
    <dgm:cxn modelId="{79DF1437-4704-924B-A8E3-ACADF57EF632}" type="presOf" srcId="{FC8CBF74-A38D-A547-AC56-8E99A5A889E6}" destId="{1D0258FC-090C-4A48-A737-3FAF09A09950}" srcOrd="0" destOrd="1" presId="urn:microsoft.com/office/officeart/2005/8/layout/hProcess11"/>
    <dgm:cxn modelId="{DB203362-9669-DA4D-94BE-25C7CDB762AA}" srcId="{91A45557-F7A5-0E43-9B09-32BD988F78B7}" destId="{8C8D7305-BC2C-7445-BD86-000A46188E03}" srcOrd="0" destOrd="0" parTransId="{84A59FE7-0AC0-AA4E-83AA-D08C159FD116}" sibTransId="{3481FA3C-565A-D848-943F-47F0AFD8A0DC}"/>
    <dgm:cxn modelId="{C9DE3563-87E0-1C41-9A07-D1B3ADB0F217}" type="presOf" srcId="{7A6C218B-0113-D443-AA36-AD17A9C8A304}" destId="{1D0258FC-090C-4A48-A737-3FAF09A09950}" srcOrd="0" destOrd="0" presId="urn:microsoft.com/office/officeart/2005/8/layout/hProcess11"/>
    <dgm:cxn modelId="{DECD5347-72EE-1046-BB3B-F808918F8F04}" srcId="{7EADCD52-0B8C-364A-B8CD-9A22CE076A71}" destId="{41AD9731-DE09-154D-8ACA-7A86EDCD2EC8}" srcOrd="0" destOrd="0" parTransId="{52912DD5-C686-BD42-8C25-0A07E601DFEA}" sibTransId="{809C35BC-82F9-FF47-AD7F-6F304C2B18B2}"/>
    <dgm:cxn modelId="{EE747E68-A786-114F-B321-B6254E8E3B0D}" type="presOf" srcId="{5837D72E-EBB7-5949-A648-083A80C9DFA7}" destId="{35FA8F44-6898-744F-9167-BB589979CD7B}" srcOrd="0" destOrd="1" presId="urn:microsoft.com/office/officeart/2005/8/layout/hProcess11"/>
    <dgm:cxn modelId="{6342B668-BCE7-3945-8D21-CE4BB4DF3598}" type="presOf" srcId="{8C8D7305-BC2C-7445-BD86-000A46188E03}" destId="{3BAA1A76-ACEF-9949-AE52-C2C9828D66B9}" srcOrd="0" destOrd="1" presId="urn:microsoft.com/office/officeart/2005/8/layout/hProcess11"/>
    <dgm:cxn modelId="{66053F6A-B349-824C-A7A3-C50516488875}" type="presOf" srcId="{32F26AB7-1F68-144C-9816-B1B8E4A995A0}" destId="{8EDDBF13-67B4-E44B-9C7B-5D0696EFFD54}" srcOrd="0" destOrd="1" presId="urn:microsoft.com/office/officeart/2005/8/layout/hProcess11"/>
    <dgm:cxn modelId="{5CC2286E-CC25-0A4D-8338-C07E13A5207F}" type="presOf" srcId="{C308CAA0-4D38-4949-B343-4B8C605F6B9B}" destId="{FB812306-7755-7244-8BDC-36E0A9F9D45D}" srcOrd="0" destOrd="1" presId="urn:microsoft.com/office/officeart/2005/8/layout/hProcess11"/>
    <dgm:cxn modelId="{938CD46E-375E-AE4B-8611-536E54770825}" type="presOf" srcId="{7EADCD52-0B8C-364A-B8CD-9A22CE076A71}" destId="{F48F3357-05F6-CB4B-8538-1D155FB6C08F}" srcOrd="0" destOrd="0" presId="urn:microsoft.com/office/officeart/2005/8/layout/hProcess11"/>
    <dgm:cxn modelId="{4FFC4453-84CB-3D4B-A9C9-2BB60CEF9BC9}" srcId="{984E7882-85C8-3046-91D5-0CD4B461C4EA}" destId="{02718A0A-3140-7946-B1A6-EA8B1C63EFF1}" srcOrd="4" destOrd="0" parTransId="{0DD54DEE-953B-594B-973C-291DD55EB92A}" sibTransId="{39C256CF-CD37-444F-9924-ED09E6AC42F5}"/>
    <dgm:cxn modelId="{15DFBD54-EDAA-7143-B0FB-E63303D83BB7}" type="presOf" srcId="{68BB5FD9-127F-F149-8BEB-A9CFF4C494B8}" destId="{8EDDBF13-67B4-E44B-9C7B-5D0696EFFD54}" srcOrd="0" destOrd="0" presId="urn:microsoft.com/office/officeart/2005/8/layout/hProcess11"/>
    <dgm:cxn modelId="{30C2E857-BCD9-D249-BFAA-6EED8F81F4E6}" srcId="{984E7882-85C8-3046-91D5-0CD4B461C4EA}" destId="{7A6C218B-0113-D443-AA36-AD17A9C8A304}" srcOrd="1" destOrd="0" parTransId="{AF22841C-6457-C041-88AC-0F6E5EAC2F24}" sibTransId="{87088782-483B-8744-A9D0-E25254967364}"/>
    <dgm:cxn modelId="{FBE6E28C-78FE-7E48-8FD7-AD2F97B74233}" type="presOf" srcId="{DADA4B27-3FB0-9244-81FC-D93497FBA6CB}" destId="{35FA8F44-6898-744F-9167-BB589979CD7B}" srcOrd="0" destOrd="0" presId="urn:microsoft.com/office/officeart/2005/8/layout/hProcess11"/>
    <dgm:cxn modelId="{A263A88F-E884-B949-8674-A6663E8FF11E}" type="presOf" srcId="{41AD9731-DE09-154D-8ACA-7A86EDCD2EC8}" destId="{F48F3357-05F6-CB4B-8538-1D155FB6C08F}" srcOrd="0" destOrd="1" presId="urn:microsoft.com/office/officeart/2005/8/layout/hProcess11"/>
    <dgm:cxn modelId="{DD89EA92-0CC3-9F4B-AC25-C6D2A96AF094}" srcId="{DADA4B27-3FB0-9244-81FC-D93497FBA6CB}" destId="{5837D72E-EBB7-5949-A648-083A80C9DFA7}" srcOrd="0" destOrd="0" parTransId="{09205AC7-E09B-D940-A84E-AAA39C23B9BF}" sibTransId="{51D507BB-B050-4840-A692-201DFC809FB3}"/>
    <dgm:cxn modelId="{B47CFB9B-9844-4F4E-8D76-9B7ED9F8D8BA}" type="presOf" srcId="{19D12488-F813-E844-93C1-89D6A9DA25E7}" destId="{FB812306-7755-7244-8BDC-36E0A9F9D45D}" srcOrd="0" destOrd="0" presId="urn:microsoft.com/office/officeart/2005/8/layout/hProcess11"/>
    <dgm:cxn modelId="{72F0B19F-E6F1-1846-8D54-339D581E4B47}" type="presOf" srcId="{91A45557-F7A5-0E43-9B09-32BD988F78B7}" destId="{3BAA1A76-ACEF-9949-AE52-C2C9828D66B9}" srcOrd="0" destOrd="0" presId="urn:microsoft.com/office/officeart/2005/8/layout/hProcess11"/>
    <dgm:cxn modelId="{F36D2BA2-7A02-B640-B0BB-24DBE21355EE}" srcId="{984E7882-85C8-3046-91D5-0CD4B461C4EA}" destId="{7EADCD52-0B8C-364A-B8CD-9A22CE076A71}" srcOrd="6" destOrd="0" parTransId="{CF580D4B-9905-DA4B-B879-77E877B3D549}" sibTransId="{54379545-2311-E14D-BD9C-9A2F0A192498}"/>
    <dgm:cxn modelId="{CDD353AC-39BF-484D-B688-3346CDC77589}" srcId="{984E7882-85C8-3046-91D5-0CD4B461C4EA}" destId="{91A45557-F7A5-0E43-9B09-32BD988F78B7}" srcOrd="2" destOrd="0" parTransId="{31729D78-9B7F-3E4D-A936-8E6287CA72B7}" sibTransId="{F6E41E8D-50E6-5F4C-8CC5-E1CD32E377D1}"/>
    <dgm:cxn modelId="{1DA3DDAD-2D86-244C-AF41-0AB7A562325B}" type="presOf" srcId="{984E7882-85C8-3046-91D5-0CD4B461C4EA}" destId="{3C675730-ECBC-A745-B66C-5BEEA1F5326C}" srcOrd="0" destOrd="0" presId="urn:microsoft.com/office/officeart/2005/8/layout/hProcess11"/>
    <dgm:cxn modelId="{85B4F2AF-FEBF-EF4C-B075-9306DA6C9FAF}" srcId="{984E7882-85C8-3046-91D5-0CD4B461C4EA}" destId="{DADA4B27-3FB0-9244-81FC-D93497FBA6CB}" srcOrd="0" destOrd="0" parTransId="{C8B23740-C5C4-3D45-9210-12176CEDC930}" sibTransId="{6EC168AD-CC60-3347-805B-DFE356070205}"/>
    <dgm:cxn modelId="{F5F026B4-E24D-BC41-8ABE-00AF7C3993D9}" srcId="{984E7882-85C8-3046-91D5-0CD4B461C4EA}" destId="{19D12488-F813-E844-93C1-89D6A9DA25E7}" srcOrd="5" destOrd="0" parTransId="{5D9FCE5B-1B47-244A-8AF7-15CBA5D3D88D}" sibTransId="{40CDD876-106C-7A4D-8E0B-E26E86E5BAE2}"/>
    <dgm:cxn modelId="{32EA34D6-F683-954A-B1A5-B9A18300A18B}" type="presOf" srcId="{02718A0A-3140-7946-B1A6-EA8B1C63EFF1}" destId="{5AAB3EDC-DC85-C944-A79B-F27AD514F717}" srcOrd="0" destOrd="0" presId="urn:microsoft.com/office/officeart/2005/8/layout/hProcess11"/>
    <dgm:cxn modelId="{52BC76E4-7678-B247-9337-63E789FDACD1}" srcId="{02718A0A-3140-7946-B1A6-EA8B1C63EFF1}" destId="{8A7381EF-124B-3A45-A253-D121B8D90CD0}" srcOrd="0" destOrd="0" parTransId="{7CC06D00-9F71-ED48-B508-734EA237ED03}" sibTransId="{F7D3404A-7355-BB4B-A813-E49B6CDC9764}"/>
    <dgm:cxn modelId="{8D4898E4-FF67-504B-B701-D35FAE083F6C}" type="presOf" srcId="{8A7381EF-124B-3A45-A253-D121B8D90CD0}" destId="{5AAB3EDC-DC85-C944-A79B-F27AD514F717}" srcOrd="0" destOrd="1" presId="urn:microsoft.com/office/officeart/2005/8/layout/hProcess11"/>
    <dgm:cxn modelId="{52726FF7-C7CC-A043-ABC8-950BDCE17DBC}" srcId="{19D12488-F813-E844-93C1-89D6A9DA25E7}" destId="{C308CAA0-4D38-4949-B343-4B8C605F6B9B}" srcOrd="0" destOrd="0" parTransId="{1AEB1F0A-4F57-124D-8DA0-FDDE8C665DE4}" sibTransId="{468C5DE7-0CFD-4848-871C-1A65084DB510}"/>
    <dgm:cxn modelId="{B5BBE1DF-CBD0-154B-9D57-62E513F6D461}" type="presParOf" srcId="{3C675730-ECBC-A745-B66C-5BEEA1F5326C}" destId="{E8FAAB77-B722-4543-A76B-7DB1AF94F6B5}" srcOrd="0" destOrd="0" presId="urn:microsoft.com/office/officeart/2005/8/layout/hProcess11"/>
    <dgm:cxn modelId="{6C3C0267-14CD-B348-8345-E264ABECA190}" type="presParOf" srcId="{3C675730-ECBC-A745-B66C-5BEEA1F5326C}" destId="{A909E959-BA3C-4141-97B2-802C467CF0E9}" srcOrd="1" destOrd="0" presId="urn:microsoft.com/office/officeart/2005/8/layout/hProcess11"/>
    <dgm:cxn modelId="{8DD19C4C-04DE-E840-9B28-52146DAF85A6}" type="presParOf" srcId="{A909E959-BA3C-4141-97B2-802C467CF0E9}" destId="{FFBA9325-EF6B-F346-9A12-73C206A61393}" srcOrd="0" destOrd="0" presId="urn:microsoft.com/office/officeart/2005/8/layout/hProcess11"/>
    <dgm:cxn modelId="{46E379F0-150C-3145-A1E5-ADCBFEE899CA}" type="presParOf" srcId="{FFBA9325-EF6B-F346-9A12-73C206A61393}" destId="{35FA8F44-6898-744F-9167-BB589979CD7B}" srcOrd="0" destOrd="0" presId="urn:microsoft.com/office/officeart/2005/8/layout/hProcess11"/>
    <dgm:cxn modelId="{B50E0BFC-775D-CC48-981A-4B55F8D58F7D}" type="presParOf" srcId="{FFBA9325-EF6B-F346-9A12-73C206A61393}" destId="{6BC191C4-B5A3-D446-B432-D97F4B9DBDAD}" srcOrd="1" destOrd="0" presId="urn:microsoft.com/office/officeart/2005/8/layout/hProcess11"/>
    <dgm:cxn modelId="{B3CD52DC-79C9-9C4C-B2F5-1EF999E12989}" type="presParOf" srcId="{FFBA9325-EF6B-F346-9A12-73C206A61393}" destId="{CC2F3318-4394-B547-8C2C-00E6469FDD4A}" srcOrd="2" destOrd="0" presId="urn:microsoft.com/office/officeart/2005/8/layout/hProcess11"/>
    <dgm:cxn modelId="{483F546E-F321-234C-9A00-6FA13C6F4B2D}" type="presParOf" srcId="{A909E959-BA3C-4141-97B2-802C467CF0E9}" destId="{18BBFC4C-1FF0-7248-8933-C2FCBFAC9695}" srcOrd="1" destOrd="0" presId="urn:microsoft.com/office/officeart/2005/8/layout/hProcess11"/>
    <dgm:cxn modelId="{7A22AE7C-D18C-1E4A-9A33-FEE3AE602C32}" type="presParOf" srcId="{A909E959-BA3C-4141-97B2-802C467CF0E9}" destId="{19C89E2D-B861-3044-80E5-CCCED4BB5AC3}" srcOrd="2" destOrd="0" presId="urn:microsoft.com/office/officeart/2005/8/layout/hProcess11"/>
    <dgm:cxn modelId="{94DAD840-5218-0C46-8C9F-9D680A38598A}" type="presParOf" srcId="{19C89E2D-B861-3044-80E5-CCCED4BB5AC3}" destId="{1D0258FC-090C-4A48-A737-3FAF09A09950}" srcOrd="0" destOrd="0" presId="urn:microsoft.com/office/officeart/2005/8/layout/hProcess11"/>
    <dgm:cxn modelId="{F0EF46BB-6C00-0B4E-8B0D-08D4377DC97D}" type="presParOf" srcId="{19C89E2D-B861-3044-80E5-CCCED4BB5AC3}" destId="{A9A0A8EE-5879-C843-A850-3C32CBE3915C}" srcOrd="1" destOrd="0" presId="urn:microsoft.com/office/officeart/2005/8/layout/hProcess11"/>
    <dgm:cxn modelId="{8FA0F836-4ECB-0C45-A2C9-76D7A3604273}" type="presParOf" srcId="{19C89E2D-B861-3044-80E5-CCCED4BB5AC3}" destId="{00F2BD93-F386-0E42-9B65-AC44AB41A803}" srcOrd="2" destOrd="0" presId="urn:microsoft.com/office/officeart/2005/8/layout/hProcess11"/>
    <dgm:cxn modelId="{0D2A5A5A-0C63-2644-9C4F-88ADE6F08880}" type="presParOf" srcId="{A909E959-BA3C-4141-97B2-802C467CF0E9}" destId="{F4A97C59-3E9C-2B40-BC2C-22932C04D192}" srcOrd="3" destOrd="0" presId="urn:microsoft.com/office/officeart/2005/8/layout/hProcess11"/>
    <dgm:cxn modelId="{BF7E00FC-1013-C84B-B048-506E7AD601E3}" type="presParOf" srcId="{A909E959-BA3C-4141-97B2-802C467CF0E9}" destId="{C87DC4E2-1908-BD45-9653-A4FDEF8F1E63}" srcOrd="4" destOrd="0" presId="urn:microsoft.com/office/officeart/2005/8/layout/hProcess11"/>
    <dgm:cxn modelId="{776D8F81-F852-8649-B948-A611BA02D365}" type="presParOf" srcId="{C87DC4E2-1908-BD45-9653-A4FDEF8F1E63}" destId="{3BAA1A76-ACEF-9949-AE52-C2C9828D66B9}" srcOrd="0" destOrd="0" presId="urn:microsoft.com/office/officeart/2005/8/layout/hProcess11"/>
    <dgm:cxn modelId="{64B04E60-1482-8E4D-AC37-9A7B957F84AE}" type="presParOf" srcId="{C87DC4E2-1908-BD45-9653-A4FDEF8F1E63}" destId="{56AEABA2-7EA3-0F42-9F97-9836ED1DA345}" srcOrd="1" destOrd="0" presId="urn:microsoft.com/office/officeart/2005/8/layout/hProcess11"/>
    <dgm:cxn modelId="{41F832DA-C5B5-BD42-A842-3A29747136A1}" type="presParOf" srcId="{C87DC4E2-1908-BD45-9653-A4FDEF8F1E63}" destId="{7C4A23F5-A345-5E47-8A69-4C0EF37D5D2B}" srcOrd="2" destOrd="0" presId="urn:microsoft.com/office/officeart/2005/8/layout/hProcess11"/>
    <dgm:cxn modelId="{6F55FCE6-413A-B741-B78F-398E2A77D718}" type="presParOf" srcId="{A909E959-BA3C-4141-97B2-802C467CF0E9}" destId="{FB0AB483-0262-A940-80A6-4961D055EF88}" srcOrd="5" destOrd="0" presId="urn:microsoft.com/office/officeart/2005/8/layout/hProcess11"/>
    <dgm:cxn modelId="{69719B01-6559-E74A-AEAF-72777BC2035A}" type="presParOf" srcId="{A909E959-BA3C-4141-97B2-802C467CF0E9}" destId="{A7489E8E-FD47-2941-A6CD-48CBB7C22105}" srcOrd="6" destOrd="0" presId="urn:microsoft.com/office/officeart/2005/8/layout/hProcess11"/>
    <dgm:cxn modelId="{85AAF014-29C0-FF41-A506-093E44892084}" type="presParOf" srcId="{A7489E8E-FD47-2941-A6CD-48CBB7C22105}" destId="{8EDDBF13-67B4-E44B-9C7B-5D0696EFFD54}" srcOrd="0" destOrd="0" presId="urn:microsoft.com/office/officeart/2005/8/layout/hProcess11"/>
    <dgm:cxn modelId="{AE8D214D-F4BB-DD4B-B709-71093D660AB5}" type="presParOf" srcId="{A7489E8E-FD47-2941-A6CD-48CBB7C22105}" destId="{A529FBE0-9ACC-FB41-9A68-26C26CDAB115}" srcOrd="1" destOrd="0" presId="urn:microsoft.com/office/officeart/2005/8/layout/hProcess11"/>
    <dgm:cxn modelId="{905535C5-A6BF-D045-BBD4-BF9B96A9092E}" type="presParOf" srcId="{A7489E8E-FD47-2941-A6CD-48CBB7C22105}" destId="{76DC5B0B-68E6-7E4D-BE9F-962C6D06F6D1}" srcOrd="2" destOrd="0" presId="urn:microsoft.com/office/officeart/2005/8/layout/hProcess11"/>
    <dgm:cxn modelId="{8A01C2D2-FE78-A047-91A9-24CEAE734C4D}" type="presParOf" srcId="{A909E959-BA3C-4141-97B2-802C467CF0E9}" destId="{8366D56D-1488-7748-B0A9-35E8970600DE}" srcOrd="7" destOrd="0" presId="urn:microsoft.com/office/officeart/2005/8/layout/hProcess11"/>
    <dgm:cxn modelId="{9FC4D177-602E-3345-9F05-D44FA31051AA}" type="presParOf" srcId="{A909E959-BA3C-4141-97B2-802C467CF0E9}" destId="{F4133649-AA28-3A43-8093-FF0DC719A835}" srcOrd="8" destOrd="0" presId="urn:microsoft.com/office/officeart/2005/8/layout/hProcess11"/>
    <dgm:cxn modelId="{B523F23B-3EE5-4C4A-9C8B-BB8BF050438B}" type="presParOf" srcId="{F4133649-AA28-3A43-8093-FF0DC719A835}" destId="{5AAB3EDC-DC85-C944-A79B-F27AD514F717}" srcOrd="0" destOrd="0" presId="urn:microsoft.com/office/officeart/2005/8/layout/hProcess11"/>
    <dgm:cxn modelId="{6CA847A3-15EB-0F42-957D-642A9999B517}" type="presParOf" srcId="{F4133649-AA28-3A43-8093-FF0DC719A835}" destId="{96E86346-DC60-9A46-AD7A-48F758F92B91}" srcOrd="1" destOrd="0" presId="urn:microsoft.com/office/officeart/2005/8/layout/hProcess11"/>
    <dgm:cxn modelId="{5431A58B-DE30-ED42-B49D-D20E96005165}" type="presParOf" srcId="{F4133649-AA28-3A43-8093-FF0DC719A835}" destId="{EA645997-3123-634F-9868-29CA7EF3CCD9}" srcOrd="2" destOrd="0" presId="urn:microsoft.com/office/officeart/2005/8/layout/hProcess11"/>
    <dgm:cxn modelId="{651DABD7-4D56-B548-AB0A-D53DBC47D739}" type="presParOf" srcId="{A909E959-BA3C-4141-97B2-802C467CF0E9}" destId="{F46904A8-712E-0B40-90FA-5D200656AC56}" srcOrd="9" destOrd="0" presId="urn:microsoft.com/office/officeart/2005/8/layout/hProcess11"/>
    <dgm:cxn modelId="{D41CFBB4-E73B-3641-BE02-D4D633F1646B}" type="presParOf" srcId="{A909E959-BA3C-4141-97B2-802C467CF0E9}" destId="{7CA16E92-9C70-5141-827F-17080D171523}" srcOrd="10" destOrd="0" presId="urn:microsoft.com/office/officeart/2005/8/layout/hProcess11"/>
    <dgm:cxn modelId="{E8E359E0-6BB1-7B44-A282-CD5B1CB39044}" type="presParOf" srcId="{7CA16E92-9C70-5141-827F-17080D171523}" destId="{FB812306-7755-7244-8BDC-36E0A9F9D45D}" srcOrd="0" destOrd="0" presId="urn:microsoft.com/office/officeart/2005/8/layout/hProcess11"/>
    <dgm:cxn modelId="{5895AFD1-509E-844D-8089-54F356E67350}" type="presParOf" srcId="{7CA16E92-9C70-5141-827F-17080D171523}" destId="{809C2980-7A98-BB4F-BC59-A4537B0763DD}" srcOrd="1" destOrd="0" presId="urn:microsoft.com/office/officeart/2005/8/layout/hProcess11"/>
    <dgm:cxn modelId="{94C94560-813F-9446-9321-102C1DC42F97}" type="presParOf" srcId="{7CA16E92-9C70-5141-827F-17080D171523}" destId="{5C6D8996-9AC8-0B4D-8F11-C225E0538D50}" srcOrd="2" destOrd="0" presId="urn:microsoft.com/office/officeart/2005/8/layout/hProcess11"/>
    <dgm:cxn modelId="{16E53F40-42E0-0D46-965E-1967874ECC50}" type="presParOf" srcId="{A909E959-BA3C-4141-97B2-802C467CF0E9}" destId="{DA484747-D220-FD45-B8EB-F7D6ACE658B3}" srcOrd="11" destOrd="0" presId="urn:microsoft.com/office/officeart/2005/8/layout/hProcess11"/>
    <dgm:cxn modelId="{C5930950-F638-784C-8E51-1D71D6D10E0F}" type="presParOf" srcId="{A909E959-BA3C-4141-97B2-802C467CF0E9}" destId="{59182009-C58E-6443-88AD-E099334F72AF}" srcOrd="12" destOrd="0" presId="urn:microsoft.com/office/officeart/2005/8/layout/hProcess11"/>
    <dgm:cxn modelId="{4CB75034-E5DD-C946-9D55-098C26066A72}" type="presParOf" srcId="{59182009-C58E-6443-88AD-E099334F72AF}" destId="{F48F3357-05F6-CB4B-8538-1D155FB6C08F}" srcOrd="0" destOrd="0" presId="urn:microsoft.com/office/officeart/2005/8/layout/hProcess11"/>
    <dgm:cxn modelId="{079F0AED-C8EA-4044-ADE8-1431935D7180}" type="presParOf" srcId="{59182009-C58E-6443-88AD-E099334F72AF}" destId="{CEC87C26-50E3-114F-B25A-9B0B43774530}" srcOrd="1" destOrd="0" presId="urn:microsoft.com/office/officeart/2005/8/layout/hProcess11"/>
    <dgm:cxn modelId="{4908A34A-71A0-7749-A5EE-0AC70B0A15C7}" type="presParOf" srcId="{59182009-C58E-6443-88AD-E099334F72AF}" destId="{C5C1B46F-A8D3-C042-9EDD-70B05427E962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4E7882-85C8-3046-91D5-0CD4B461C4EA}" type="doc">
      <dgm:prSet loTypeId="urn:microsoft.com/office/officeart/2005/8/layout/hProcess11" loCatId="" qsTypeId="urn:microsoft.com/office/officeart/2005/8/quickstyle/simple1" qsCatId="simple" csTypeId="urn:microsoft.com/office/officeart/2005/8/colors/accent1_2" csCatId="accent1" phldr="1"/>
      <dgm:spPr/>
    </dgm:pt>
    <dgm:pt modelId="{7A6C218B-0113-D443-AA36-AD17A9C8A304}">
      <dgm:prSet phldrT="[Text]" custT="1"/>
      <dgm:spPr/>
      <dgm:t>
        <a:bodyPr/>
        <a:lstStyle/>
        <a:p>
          <a:r>
            <a:rPr lang="en-GB" sz="900" b="1" dirty="0">
              <a:solidFill>
                <a:schemeClr val="tx1">
                  <a:lumMod val="95000"/>
                  <a:lumOff val="5000"/>
                </a:schemeClr>
              </a:solidFill>
            </a:rPr>
            <a:t>.</a:t>
          </a:r>
        </a:p>
      </dgm:t>
    </dgm:pt>
    <dgm:pt modelId="{AF22841C-6457-C041-88AC-0F6E5EAC2F24}" type="parTrans" cxnId="{30C2E857-BCD9-D249-BFAA-6EED8F81F4E6}">
      <dgm:prSet/>
      <dgm:spPr/>
      <dgm:t>
        <a:bodyPr/>
        <a:lstStyle/>
        <a:p>
          <a:endParaRPr lang="en-GB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7088782-483B-8744-A9D0-E25254967364}" type="sibTrans" cxnId="{30C2E857-BCD9-D249-BFAA-6EED8F81F4E6}">
      <dgm:prSet/>
      <dgm:spPr/>
      <dgm:t>
        <a:bodyPr/>
        <a:lstStyle/>
        <a:p>
          <a:endParaRPr lang="en-GB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1A45557-F7A5-0E43-9B09-32BD988F78B7}">
      <dgm:prSet phldrT="[Text]" custT="1"/>
      <dgm:spPr/>
      <dgm:t>
        <a:bodyPr/>
        <a:lstStyle/>
        <a:p>
          <a:r>
            <a:rPr lang="en-GB" sz="900" b="1" dirty="0">
              <a:solidFill>
                <a:schemeClr val="tx1">
                  <a:lumMod val="95000"/>
                  <a:lumOff val="5000"/>
                </a:schemeClr>
              </a:solidFill>
            </a:rPr>
            <a:t>1933</a:t>
          </a:r>
        </a:p>
      </dgm:t>
    </dgm:pt>
    <dgm:pt modelId="{31729D78-9B7F-3E4D-A936-8E6287CA72B7}" type="parTrans" cxnId="{CDD353AC-39BF-484D-B688-3346CDC77589}">
      <dgm:prSet/>
      <dgm:spPr/>
      <dgm:t>
        <a:bodyPr/>
        <a:lstStyle/>
        <a:p>
          <a:endParaRPr lang="en-GB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6E41E8D-50E6-5F4C-8CC5-E1CD32E377D1}" type="sibTrans" cxnId="{CDD353AC-39BF-484D-B688-3346CDC77589}">
      <dgm:prSet/>
      <dgm:spPr/>
      <dgm:t>
        <a:bodyPr/>
        <a:lstStyle/>
        <a:p>
          <a:endParaRPr lang="en-GB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C8D7305-BC2C-7445-BD86-000A46188E03}">
      <dgm:prSet custT="1"/>
      <dgm:spPr/>
      <dgm:t>
        <a:bodyPr/>
        <a:lstStyle/>
        <a:p>
          <a:r>
            <a:rPr lang="en-GB" sz="700" dirty="0">
              <a:solidFill>
                <a:schemeClr val="tx1">
                  <a:lumMod val="95000"/>
                  <a:lumOff val="5000"/>
                </a:schemeClr>
              </a:solidFill>
            </a:rPr>
            <a:t>A concession Agreement signed between Saudi Arabia and the Standard Oil Company of California (SPCAL)</a:t>
          </a:r>
        </a:p>
      </dgm:t>
    </dgm:pt>
    <dgm:pt modelId="{84A59FE7-0AC0-AA4E-83AA-D08C159FD116}" type="parTrans" cxnId="{DB203362-9669-DA4D-94BE-25C7CDB762AA}">
      <dgm:prSet/>
      <dgm:spPr/>
      <dgm:t>
        <a:bodyPr/>
        <a:lstStyle/>
        <a:p>
          <a:endParaRPr lang="en-GB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481FA3C-565A-D848-943F-47F0AFD8A0DC}" type="sibTrans" cxnId="{DB203362-9669-DA4D-94BE-25C7CDB762AA}">
      <dgm:prSet/>
      <dgm:spPr/>
      <dgm:t>
        <a:bodyPr/>
        <a:lstStyle/>
        <a:p>
          <a:endParaRPr lang="en-GB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8BB5FD9-127F-F149-8BEB-A9CFF4C494B8}">
      <dgm:prSet custT="1"/>
      <dgm:spPr/>
      <dgm:t>
        <a:bodyPr/>
        <a:lstStyle/>
        <a:p>
          <a:r>
            <a:rPr lang="en-GB" sz="900" b="1" dirty="0">
              <a:solidFill>
                <a:schemeClr val="tx1">
                  <a:lumMod val="95000"/>
                  <a:lumOff val="5000"/>
                </a:schemeClr>
              </a:solidFill>
            </a:rPr>
            <a:t>1935</a:t>
          </a:r>
        </a:p>
      </dgm:t>
    </dgm:pt>
    <dgm:pt modelId="{568C06AF-1E1F-C240-A205-7ABD56B67FB2}" type="parTrans" cxnId="{34543709-3BC4-364E-A012-7C8B31FB6EBA}">
      <dgm:prSet/>
      <dgm:spPr/>
      <dgm:t>
        <a:bodyPr/>
        <a:lstStyle/>
        <a:p>
          <a:endParaRPr lang="en-GB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ACEAE33-598B-F44A-B6F1-335F485EC214}" type="sibTrans" cxnId="{34543709-3BC4-364E-A012-7C8B31FB6EBA}">
      <dgm:prSet/>
      <dgm:spPr/>
      <dgm:t>
        <a:bodyPr/>
        <a:lstStyle/>
        <a:p>
          <a:endParaRPr lang="en-GB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2F26AB7-1F68-144C-9816-B1B8E4A995A0}">
      <dgm:prSet custT="1"/>
      <dgm:spPr/>
      <dgm:t>
        <a:bodyPr/>
        <a:lstStyle/>
        <a:p>
          <a:r>
            <a:rPr lang="en-GB" sz="700" dirty="0">
              <a:solidFill>
                <a:schemeClr val="tx1">
                  <a:lumMod val="95000"/>
                  <a:lumOff val="5000"/>
                </a:schemeClr>
              </a:solidFill>
            </a:rPr>
            <a:t>Oil drilling began</a:t>
          </a:r>
        </a:p>
      </dgm:t>
    </dgm:pt>
    <dgm:pt modelId="{DBE6274F-5250-A045-8AB4-8F76C58D1392}" type="parTrans" cxnId="{A6D3012E-B977-6A49-A0D1-49C96FD7454E}">
      <dgm:prSet/>
      <dgm:spPr/>
      <dgm:t>
        <a:bodyPr/>
        <a:lstStyle/>
        <a:p>
          <a:endParaRPr lang="en-GB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AB2EBBC-F0AB-584A-8655-548607700F52}" type="sibTrans" cxnId="{A6D3012E-B977-6A49-A0D1-49C96FD7454E}">
      <dgm:prSet/>
      <dgm:spPr/>
      <dgm:t>
        <a:bodyPr/>
        <a:lstStyle/>
        <a:p>
          <a:endParaRPr lang="en-GB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2718A0A-3140-7946-B1A6-EA8B1C63EFF1}">
      <dgm:prSet custT="1"/>
      <dgm:spPr/>
      <dgm:t>
        <a:bodyPr/>
        <a:lstStyle/>
        <a:p>
          <a:r>
            <a:rPr lang="en-GB" sz="900" b="1" dirty="0">
              <a:solidFill>
                <a:schemeClr val="tx1">
                  <a:lumMod val="95000"/>
                  <a:lumOff val="5000"/>
                </a:schemeClr>
              </a:solidFill>
            </a:rPr>
            <a:t>1938</a:t>
          </a:r>
        </a:p>
      </dgm:t>
    </dgm:pt>
    <dgm:pt modelId="{0DD54DEE-953B-594B-973C-291DD55EB92A}" type="parTrans" cxnId="{4FFC4453-84CB-3D4B-A9C9-2BB60CEF9BC9}">
      <dgm:prSet/>
      <dgm:spPr/>
      <dgm:t>
        <a:bodyPr/>
        <a:lstStyle/>
        <a:p>
          <a:endParaRPr lang="en-GB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9C256CF-CD37-444F-9924-ED09E6AC42F5}" type="sibTrans" cxnId="{4FFC4453-84CB-3D4B-A9C9-2BB60CEF9BC9}">
      <dgm:prSet/>
      <dgm:spPr/>
      <dgm:t>
        <a:bodyPr/>
        <a:lstStyle/>
        <a:p>
          <a:endParaRPr lang="en-GB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A7381EF-124B-3A45-A253-D121B8D90CD0}">
      <dgm:prSet custT="1"/>
      <dgm:spPr/>
      <dgm:t>
        <a:bodyPr/>
        <a:lstStyle/>
        <a:p>
          <a:r>
            <a:rPr lang="en-GB" sz="700" dirty="0">
              <a:solidFill>
                <a:schemeClr val="tx1">
                  <a:lumMod val="95000"/>
                  <a:lumOff val="5000"/>
                </a:schemeClr>
              </a:solidFill>
            </a:rPr>
            <a:t>Commercial oil production Dammam No. 7 “Prosperity Well”</a:t>
          </a:r>
        </a:p>
      </dgm:t>
    </dgm:pt>
    <dgm:pt modelId="{7CC06D00-9F71-ED48-B508-734EA237ED03}" type="parTrans" cxnId="{52BC76E4-7678-B247-9337-63E789FDACD1}">
      <dgm:prSet/>
      <dgm:spPr/>
      <dgm:t>
        <a:bodyPr/>
        <a:lstStyle/>
        <a:p>
          <a:endParaRPr lang="en-GB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7D3404A-7355-BB4B-A813-E49B6CDC9764}" type="sibTrans" cxnId="{52BC76E4-7678-B247-9337-63E789FDACD1}">
      <dgm:prSet/>
      <dgm:spPr/>
      <dgm:t>
        <a:bodyPr/>
        <a:lstStyle/>
        <a:p>
          <a:endParaRPr lang="en-GB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9D12488-F813-E844-93C1-89D6A9DA25E7}">
      <dgm:prSet custT="1"/>
      <dgm:spPr/>
      <dgm:t>
        <a:bodyPr/>
        <a:lstStyle/>
        <a:p>
          <a:r>
            <a:rPr lang="en-GB" sz="900" b="1" dirty="0">
              <a:solidFill>
                <a:schemeClr val="tx1">
                  <a:lumMod val="95000"/>
                  <a:lumOff val="5000"/>
                </a:schemeClr>
              </a:solidFill>
            </a:rPr>
            <a:t>1988</a:t>
          </a:r>
        </a:p>
      </dgm:t>
    </dgm:pt>
    <dgm:pt modelId="{5D9FCE5B-1B47-244A-8AF7-15CBA5D3D88D}" type="parTrans" cxnId="{F5F026B4-E24D-BC41-8ABE-00AF7C3993D9}">
      <dgm:prSet/>
      <dgm:spPr/>
      <dgm:t>
        <a:bodyPr/>
        <a:lstStyle/>
        <a:p>
          <a:endParaRPr lang="en-GB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0CDD876-106C-7A4D-8E0B-E26E86E5BAE2}" type="sibTrans" cxnId="{F5F026B4-E24D-BC41-8ABE-00AF7C3993D9}">
      <dgm:prSet/>
      <dgm:spPr/>
      <dgm:t>
        <a:bodyPr/>
        <a:lstStyle/>
        <a:p>
          <a:endParaRPr lang="en-GB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ADA4B27-3FB0-9244-81FC-D93497FBA6CB}">
      <dgm:prSet phldrT="[Text]" custT="1"/>
      <dgm:spPr/>
      <dgm:t>
        <a:bodyPr/>
        <a:lstStyle/>
        <a:p>
          <a:r>
            <a:rPr lang="en-GB" sz="900" b="1" dirty="0">
              <a:solidFill>
                <a:schemeClr val="tx1">
                  <a:lumMod val="95000"/>
                  <a:lumOff val="5000"/>
                </a:schemeClr>
              </a:solidFill>
            </a:rPr>
            <a:t>.</a:t>
          </a:r>
        </a:p>
      </dgm:t>
    </dgm:pt>
    <dgm:pt modelId="{6EC168AD-CC60-3347-805B-DFE356070205}" type="sibTrans" cxnId="{85B4F2AF-FEBF-EF4C-B075-9306DA6C9FAF}">
      <dgm:prSet/>
      <dgm:spPr/>
      <dgm:t>
        <a:bodyPr/>
        <a:lstStyle/>
        <a:p>
          <a:endParaRPr lang="en-GB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8B23740-C5C4-3D45-9210-12176CEDC930}" type="parTrans" cxnId="{85B4F2AF-FEBF-EF4C-B075-9306DA6C9FAF}">
      <dgm:prSet/>
      <dgm:spPr/>
      <dgm:t>
        <a:bodyPr/>
        <a:lstStyle/>
        <a:p>
          <a:endParaRPr lang="en-GB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A36F3AE-7752-E341-99AD-E59B2182C472}">
      <dgm:prSet custT="1"/>
      <dgm:spPr/>
      <dgm:t>
        <a:bodyPr/>
        <a:lstStyle/>
        <a:p>
          <a:r>
            <a:rPr lang="en-GB" sz="900" b="1" dirty="0">
              <a:solidFill>
                <a:schemeClr val="tx1">
                  <a:lumMod val="95000"/>
                  <a:lumOff val="5000"/>
                </a:schemeClr>
              </a:solidFill>
            </a:rPr>
            <a:t>1943</a:t>
          </a:r>
        </a:p>
      </dgm:t>
    </dgm:pt>
    <dgm:pt modelId="{F7A8A87C-F2B1-2D42-8528-D3A62A4A7A05}" type="parTrans" cxnId="{3A7B4199-4F5C-0E49-8418-6217D58A3DA4}">
      <dgm:prSet/>
      <dgm:spPr/>
      <dgm:t>
        <a:bodyPr/>
        <a:lstStyle/>
        <a:p>
          <a:endParaRPr lang="en-GB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48F2A1D-7814-5642-9D7E-97E568C13706}" type="sibTrans" cxnId="{3A7B4199-4F5C-0E49-8418-6217D58A3DA4}">
      <dgm:prSet/>
      <dgm:spPr/>
      <dgm:t>
        <a:bodyPr/>
        <a:lstStyle/>
        <a:p>
          <a:endParaRPr lang="en-GB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B674B20-6F1E-5549-8553-87B1229D9B4F}">
      <dgm:prSet custT="1"/>
      <dgm:spPr/>
      <dgm:t>
        <a:bodyPr/>
        <a:lstStyle/>
        <a:p>
          <a:r>
            <a:rPr lang="en-GB" sz="700" dirty="0">
              <a:solidFill>
                <a:schemeClr val="tx1">
                  <a:lumMod val="95000"/>
                  <a:lumOff val="5000"/>
                </a:schemeClr>
              </a:solidFill>
            </a:rPr>
            <a:t>The name of the company in control in Saudi Arabia was changed to Arabian American Oil Company (ARAMCO)</a:t>
          </a:r>
        </a:p>
      </dgm:t>
    </dgm:pt>
    <dgm:pt modelId="{ED8F4220-B1AA-EC4D-A792-6C866B9FE1C6}" type="parTrans" cxnId="{6DD161BC-561B-8040-9BB4-AAECB38C19FA}">
      <dgm:prSet/>
      <dgm:spPr/>
      <dgm:t>
        <a:bodyPr/>
        <a:lstStyle/>
        <a:p>
          <a:endParaRPr lang="en-GB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1EB388A-3B85-9F41-90AD-70C0CEF169A5}" type="sibTrans" cxnId="{6DD161BC-561B-8040-9BB4-AAECB38C19FA}">
      <dgm:prSet/>
      <dgm:spPr/>
      <dgm:t>
        <a:bodyPr/>
        <a:lstStyle/>
        <a:p>
          <a:endParaRPr lang="en-GB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4DFFB18-7999-EC4A-AA91-52231966E59E}">
      <dgm:prSet custT="1"/>
      <dgm:spPr/>
      <dgm:t>
        <a:bodyPr/>
        <a:lstStyle/>
        <a:p>
          <a:r>
            <a:rPr lang="en-GB" sz="700" dirty="0">
              <a:solidFill>
                <a:schemeClr val="tx1">
                  <a:lumMod val="95000"/>
                  <a:lumOff val="5000"/>
                </a:schemeClr>
              </a:solidFill>
            </a:rPr>
            <a:t>Saudi Government bout 100% stakes of Arabian American Oil Company (ARAMCO)  and was renamed to Saudi Arabian Oil Company (Saudi Aramco) </a:t>
          </a:r>
        </a:p>
      </dgm:t>
    </dgm:pt>
    <dgm:pt modelId="{7053B8C8-4A4D-9C48-89F9-4CF65097CF77}" type="parTrans" cxnId="{21D2E094-5125-5C49-8ACE-B26807ADE9BD}">
      <dgm:prSet/>
      <dgm:spPr/>
      <dgm:t>
        <a:bodyPr/>
        <a:lstStyle/>
        <a:p>
          <a:endParaRPr lang="en-GB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A999F7AA-5950-A546-83F1-07026E7DBB2F}" type="sibTrans" cxnId="{21D2E094-5125-5C49-8ACE-B26807ADE9BD}">
      <dgm:prSet/>
      <dgm:spPr/>
      <dgm:t>
        <a:bodyPr/>
        <a:lstStyle/>
        <a:p>
          <a:endParaRPr lang="en-GB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C675730-ECBC-A745-B66C-5BEEA1F5326C}" type="pres">
      <dgm:prSet presAssocID="{984E7882-85C8-3046-91D5-0CD4B461C4EA}" presName="Name0" presStyleCnt="0">
        <dgm:presLayoutVars>
          <dgm:dir/>
          <dgm:resizeHandles val="exact"/>
        </dgm:presLayoutVars>
      </dgm:prSet>
      <dgm:spPr/>
    </dgm:pt>
    <dgm:pt modelId="{E8FAAB77-B722-4543-A76B-7DB1AF94F6B5}" type="pres">
      <dgm:prSet presAssocID="{984E7882-85C8-3046-91D5-0CD4B461C4EA}" presName="arrow" presStyleLbl="bgShp" presStyleIdx="0" presStyleCnt="1" custScaleY="31533"/>
      <dgm:spPr/>
    </dgm:pt>
    <dgm:pt modelId="{A909E959-BA3C-4141-97B2-802C467CF0E9}" type="pres">
      <dgm:prSet presAssocID="{984E7882-85C8-3046-91D5-0CD4B461C4EA}" presName="points" presStyleCnt="0"/>
      <dgm:spPr/>
    </dgm:pt>
    <dgm:pt modelId="{FFBA9325-EF6B-F346-9A12-73C206A61393}" type="pres">
      <dgm:prSet presAssocID="{DADA4B27-3FB0-9244-81FC-D93497FBA6CB}" presName="compositeA" presStyleCnt="0"/>
      <dgm:spPr/>
    </dgm:pt>
    <dgm:pt modelId="{35FA8F44-6898-744F-9167-BB589979CD7B}" type="pres">
      <dgm:prSet presAssocID="{DADA4B27-3FB0-9244-81FC-D93497FBA6CB}" presName="textA" presStyleLbl="revTx" presStyleIdx="0" presStyleCnt="7" custLinFactNeighborX="10944" custLinFactNeighborY="563">
        <dgm:presLayoutVars>
          <dgm:bulletEnabled val="1"/>
        </dgm:presLayoutVars>
      </dgm:prSet>
      <dgm:spPr/>
    </dgm:pt>
    <dgm:pt modelId="{6BC191C4-B5A3-D446-B432-D97F4B9DBDAD}" type="pres">
      <dgm:prSet presAssocID="{DADA4B27-3FB0-9244-81FC-D93497FBA6CB}" presName="circleA" presStyleLbl="node1" presStyleIdx="0" presStyleCnt="7"/>
      <dgm:spPr/>
    </dgm:pt>
    <dgm:pt modelId="{CC2F3318-4394-B547-8C2C-00E6469FDD4A}" type="pres">
      <dgm:prSet presAssocID="{DADA4B27-3FB0-9244-81FC-D93497FBA6CB}" presName="spaceA" presStyleCnt="0"/>
      <dgm:spPr/>
    </dgm:pt>
    <dgm:pt modelId="{18BBFC4C-1FF0-7248-8933-C2FCBFAC9695}" type="pres">
      <dgm:prSet presAssocID="{6EC168AD-CC60-3347-805B-DFE356070205}" presName="space" presStyleCnt="0"/>
      <dgm:spPr/>
    </dgm:pt>
    <dgm:pt modelId="{19C89E2D-B861-3044-80E5-CCCED4BB5AC3}" type="pres">
      <dgm:prSet presAssocID="{7A6C218B-0113-D443-AA36-AD17A9C8A304}" presName="compositeB" presStyleCnt="0"/>
      <dgm:spPr/>
    </dgm:pt>
    <dgm:pt modelId="{1D0258FC-090C-4A48-A737-3FAF09A09950}" type="pres">
      <dgm:prSet presAssocID="{7A6C218B-0113-D443-AA36-AD17A9C8A304}" presName="textB" presStyleLbl="revTx" presStyleIdx="1" presStyleCnt="7">
        <dgm:presLayoutVars>
          <dgm:bulletEnabled val="1"/>
        </dgm:presLayoutVars>
      </dgm:prSet>
      <dgm:spPr/>
    </dgm:pt>
    <dgm:pt modelId="{A9A0A8EE-5879-C843-A850-3C32CBE3915C}" type="pres">
      <dgm:prSet presAssocID="{7A6C218B-0113-D443-AA36-AD17A9C8A304}" presName="circleB" presStyleLbl="node1" presStyleIdx="1" presStyleCnt="7"/>
      <dgm:spPr/>
    </dgm:pt>
    <dgm:pt modelId="{00F2BD93-F386-0E42-9B65-AC44AB41A803}" type="pres">
      <dgm:prSet presAssocID="{7A6C218B-0113-D443-AA36-AD17A9C8A304}" presName="spaceB" presStyleCnt="0"/>
      <dgm:spPr/>
    </dgm:pt>
    <dgm:pt modelId="{F4A97C59-3E9C-2B40-BC2C-22932C04D192}" type="pres">
      <dgm:prSet presAssocID="{87088782-483B-8744-A9D0-E25254967364}" presName="space" presStyleCnt="0"/>
      <dgm:spPr/>
    </dgm:pt>
    <dgm:pt modelId="{C87DC4E2-1908-BD45-9653-A4FDEF8F1E63}" type="pres">
      <dgm:prSet presAssocID="{91A45557-F7A5-0E43-9B09-32BD988F78B7}" presName="compositeA" presStyleCnt="0"/>
      <dgm:spPr/>
    </dgm:pt>
    <dgm:pt modelId="{3BAA1A76-ACEF-9949-AE52-C2C9828D66B9}" type="pres">
      <dgm:prSet presAssocID="{91A45557-F7A5-0E43-9B09-32BD988F78B7}" presName="textA" presStyleLbl="revTx" presStyleIdx="2" presStyleCnt="7">
        <dgm:presLayoutVars>
          <dgm:bulletEnabled val="1"/>
        </dgm:presLayoutVars>
      </dgm:prSet>
      <dgm:spPr/>
    </dgm:pt>
    <dgm:pt modelId="{56AEABA2-7EA3-0F42-9F97-9836ED1DA345}" type="pres">
      <dgm:prSet presAssocID="{91A45557-F7A5-0E43-9B09-32BD988F78B7}" presName="circleA" presStyleLbl="node1" presStyleIdx="2" presStyleCnt="7"/>
      <dgm:spPr/>
    </dgm:pt>
    <dgm:pt modelId="{7C4A23F5-A345-5E47-8A69-4C0EF37D5D2B}" type="pres">
      <dgm:prSet presAssocID="{91A45557-F7A5-0E43-9B09-32BD988F78B7}" presName="spaceA" presStyleCnt="0"/>
      <dgm:spPr/>
    </dgm:pt>
    <dgm:pt modelId="{FB0AB483-0262-A940-80A6-4961D055EF88}" type="pres">
      <dgm:prSet presAssocID="{F6E41E8D-50E6-5F4C-8CC5-E1CD32E377D1}" presName="space" presStyleCnt="0"/>
      <dgm:spPr/>
    </dgm:pt>
    <dgm:pt modelId="{A7489E8E-FD47-2941-A6CD-48CBB7C22105}" type="pres">
      <dgm:prSet presAssocID="{68BB5FD9-127F-F149-8BEB-A9CFF4C494B8}" presName="compositeB" presStyleCnt="0"/>
      <dgm:spPr/>
    </dgm:pt>
    <dgm:pt modelId="{8EDDBF13-67B4-E44B-9C7B-5D0696EFFD54}" type="pres">
      <dgm:prSet presAssocID="{68BB5FD9-127F-F149-8BEB-A9CFF4C494B8}" presName="textB" presStyleLbl="revTx" presStyleIdx="3" presStyleCnt="7">
        <dgm:presLayoutVars>
          <dgm:bulletEnabled val="1"/>
        </dgm:presLayoutVars>
      </dgm:prSet>
      <dgm:spPr/>
    </dgm:pt>
    <dgm:pt modelId="{A529FBE0-9ACC-FB41-9A68-26C26CDAB115}" type="pres">
      <dgm:prSet presAssocID="{68BB5FD9-127F-F149-8BEB-A9CFF4C494B8}" presName="circleB" presStyleLbl="node1" presStyleIdx="3" presStyleCnt="7"/>
      <dgm:spPr/>
    </dgm:pt>
    <dgm:pt modelId="{76DC5B0B-68E6-7E4D-BE9F-962C6D06F6D1}" type="pres">
      <dgm:prSet presAssocID="{68BB5FD9-127F-F149-8BEB-A9CFF4C494B8}" presName="spaceB" presStyleCnt="0"/>
      <dgm:spPr/>
    </dgm:pt>
    <dgm:pt modelId="{8366D56D-1488-7748-B0A9-35E8970600DE}" type="pres">
      <dgm:prSet presAssocID="{6ACEAE33-598B-F44A-B6F1-335F485EC214}" presName="space" presStyleCnt="0"/>
      <dgm:spPr/>
    </dgm:pt>
    <dgm:pt modelId="{F4133649-AA28-3A43-8093-FF0DC719A835}" type="pres">
      <dgm:prSet presAssocID="{02718A0A-3140-7946-B1A6-EA8B1C63EFF1}" presName="compositeA" presStyleCnt="0"/>
      <dgm:spPr/>
    </dgm:pt>
    <dgm:pt modelId="{5AAB3EDC-DC85-C944-A79B-F27AD514F717}" type="pres">
      <dgm:prSet presAssocID="{02718A0A-3140-7946-B1A6-EA8B1C63EFF1}" presName="textA" presStyleLbl="revTx" presStyleIdx="4" presStyleCnt="7">
        <dgm:presLayoutVars>
          <dgm:bulletEnabled val="1"/>
        </dgm:presLayoutVars>
      </dgm:prSet>
      <dgm:spPr/>
    </dgm:pt>
    <dgm:pt modelId="{96E86346-DC60-9A46-AD7A-48F758F92B91}" type="pres">
      <dgm:prSet presAssocID="{02718A0A-3140-7946-B1A6-EA8B1C63EFF1}" presName="circleA" presStyleLbl="node1" presStyleIdx="4" presStyleCnt="7"/>
      <dgm:spPr/>
    </dgm:pt>
    <dgm:pt modelId="{EA645997-3123-634F-9868-29CA7EF3CCD9}" type="pres">
      <dgm:prSet presAssocID="{02718A0A-3140-7946-B1A6-EA8B1C63EFF1}" presName="spaceA" presStyleCnt="0"/>
      <dgm:spPr/>
    </dgm:pt>
    <dgm:pt modelId="{F46904A8-712E-0B40-90FA-5D200656AC56}" type="pres">
      <dgm:prSet presAssocID="{39C256CF-CD37-444F-9924-ED09E6AC42F5}" presName="space" presStyleCnt="0"/>
      <dgm:spPr/>
    </dgm:pt>
    <dgm:pt modelId="{B9BF3A48-466A-4146-AC23-D55256ADB342}" type="pres">
      <dgm:prSet presAssocID="{EA36F3AE-7752-E341-99AD-E59B2182C472}" presName="compositeB" presStyleCnt="0"/>
      <dgm:spPr/>
    </dgm:pt>
    <dgm:pt modelId="{2B5632CC-F5ED-5E49-9DE3-2A1065361986}" type="pres">
      <dgm:prSet presAssocID="{EA36F3AE-7752-E341-99AD-E59B2182C472}" presName="textB" presStyleLbl="revTx" presStyleIdx="5" presStyleCnt="7">
        <dgm:presLayoutVars>
          <dgm:bulletEnabled val="1"/>
        </dgm:presLayoutVars>
      </dgm:prSet>
      <dgm:spPr/>
    </dgm:pt>
    <dgm:pt modelId="{AC82FA62-6FC6-234E-A567-1A62FB63A0A0}" type="pres">
      <dgm:prSet presAssocID="{EA36F3AE-7752-E341-99AD-E59B2182C472}" presName="circleB" presStyleLbl="node1" presStyleIdx="5" presStyleCnt="7"/>
      <dgm:spPr/>
    </dgm:pt>
    <dgm:pt modelId="{41B92FE2-B068-794C-95D1-2C94882E8649}" type="pres">
      <dgm:prSet presAssocID="{EA36F3AE-7752-E341-99AD-E59B2182C472}" presName="spaceB" presStyleCnt="0"/>
      <dgm:spPr/>
    </dgm:pt>
    <dgm:pt modelId="{078815F3-B12A-4B41-B60E-0E48A97A64F7}" type="pres">
      <dgm:prSet presAssocID="{948F2A1D-7814-5642-9D7E-97E568C13706}" presName="space" presStyleCnt="0"/>
      <dgm:spPr/>
    </dgm:pt>
    <dgm:pt modelId="{0921C408-0D35-654A-8590-EA0DA50C1D4F}" type="pres">
      <dgm:prSet presAssocID="{19D12488-F813-E844-93C1-89D6A9DA25E7}" presName="compositeA" presStyleCnt="0"/>
      <dgm:spPr/>
    </dgm:pt>
    <dgm:pt modelId="{94D094D1-9335-4046-9447-5DC87A31AE79}" type="pres">
      <dgm:prSet presAssocID="{19D12488-F813-E844-93C1-89D6A9DA25E7}" presName="textA" presStyleLbl="revTx" presStyleIdx="6" presStyleCnt="7">
        <dgm:presLayoutVars>
          <dgm:bulletEnabled val="1"/>
        </dgm:presLayoutVars>
      </dgm:prSet>
      <dgm:spPr/>
    </dgm:pt>
    <dgm:pt modelId="{AC4D6830-B611-C648-91F1-043104563DB9}" type="pres">
      <dgm:prSet presAssocID="{19D12488-F813-E844-93C1-89D6A9DA25E7}" presName="circleA" presStyleLbl="node1" presStyleIdx="6" presStyleCnt="7"/>
      <dgm:spPr/>
    </dgm:pt>
    <dgm:pt modelId="{999C65B8-D426-9E44-B347-11457E7F2099}" type="pres">
      <dgm:prSet presAssocID="{19D12488-F813-E844-93C1-89D6A9DA25E7}" presName="spaceA" presStyleCnt="0"/>
      <dgm:spPr/>
    </dgm:pt>
  </dgm:ptLst>
  <dgm:cxnLst>
    <dgm:cxn modelId="{34543709-3BC4-364E-A012-7C8B31FB6EBA}" srcId="{984E7882-85C8-3046-91D5-0CD4B461C4EA}" destId="{68BB5FD9-127F-F149-8BEB-A9CFF4C494B8}" srcOrd="3" destOrd="0" parTransId="{568C06AF-1E1F-C240-A205-7ABD56B67FB2}" sibTransId="{6ACEAE33-598B-F44A-B6F1-335F485EC214}"/>
    <dgm:cxn modelId="{E70FFB0A-94BA-564F-AAE2-B0D230A021E8}" type="presOf" srcId="{EA36F3AE-7752-E341-99AD-E59B2182C472}" destId="{2B5632CC-F5ED-5E49-9DE3-2A1065361986}" srcOrd="0" destOrd="0" presId="urn:microsoft.com/office/officeart/2005/8/layout/hProcess11"/>
    <dgm:cxn modelId="{A6D3012E-B977-6A49-A0D1-49C96FD7454E}" srcId="{68BB5FD9-127F-F149-8BEB-A9CFF4C494B8}" destId="{32F26AB7-1F68-144C-9816-B1B8E4A995A0}" srcOrd="0" destOrd="0" parTransId="{DBE6274F-5250-A045-8AB4-8F76C58D1392}" sibTransId="{0AB2EBBC-F0AB-584A-8655-548607700F52}"/>
    <dgm:cxn modelId="{70FCFC41-0A47-6243-9001-0A2EF3F88858}" type="presOf" srcId="{2B674B20-6F1E-5549-8553-87B1229D9B4F}" destId="{2B5632CC-F5ED-5E49-9DE3-2A1065361986}" srcOrd="0" destOrd="1" presId="urn:microsoft.com/office/officeart/2005/8/layout/hProcess11"/>
    <dgm:cxn modelId="{DB203362-9669-DA4D-94BE-25C7CDB762AA}" srcId="{91A45557-F7A5-0E43-9B09-32BD988F78B7}" destId="{8C8D7305-BC2C-7445-BD86-000A46188E03}" srcOrd="0" destOrd="0" parTransId="{84A59FE7-0AC0-AA4E-83AA-D08C159FD116}" sibTransId="{3481FA3C-565A-D848-943F-47F0AFD8A0DC}"/>
    <dgm:cxn modelId="{C9DE3563-87E0-1C41-9A07-D1B3ADB0F217}" type="presOf" srcId="{7A6C218B-0113-D443-AA36-AD17A9C8A304}" destId="{1D0258FC-090C-4A48-A737-3FAF09A09950}" srcOrd="0" destOrd="0" presId="urn:microsoft.com/office/officeart/2005/8/layout/hProcess11"/>
    <dgm:cxn modelId="{6342B668-BCE7-3945-8D21-CE4BB4DF3598}" type="presOf" srcId="{8C8D7305-BC2C-7445-BD86-000A46188E03}" destId="{3BAA1A76-ACEF-9949-AE52-C2C9828D66B9}" srcOrd="0" destOrd="1" presId="urn:microsoft.com/office/officeart/2005/8/layout/hProcess11"/>
    <dgm:cxn modelId="{66053F6A-B349-824C-A7A3-C50516488875}" type="presOf" srcId="{32F26AB7-1F68-144C-9816-B1B8E4A995A0}" destId="{8EDDBF13-67B4-E44B-9C7B-5D0696EFFD54}" srcOrd="0" destOrd="1" presId="urn:microsoft.com/office/officeart/2005/8/layout/hProcess11"/>
    <dgm:cxn modelId="{4FFC4453-84CB-3D4B-A9C9-2BB60CEF9BC9}" srcId="{984E7882-85C8-3046-91D5-0CD4B461C4EA}" destId="{02718A0A-3140-7946-B1A6-EA8B1C63EFF1}" srcOrd="4" destOrd="0" parTransId="{0DD54DEE-953B-594B-973C-291DD55EB92A}" sibTransId="{39C256CF-CD37-444F-9924-ED09E6AC42F5}"/>
    <dgm:cxn modelId="{16DE7754-DE31-6A47-8A20-EDC87158F3E5}" type="presOf" srcId="{24DFFB18-7999-EC4A-AA91-52231966E59E}" destId="{94D094D1-9335-4046-9447-5DC87A31AE79}" srcOrd="0" destOrd="1" presId="urn:microsoft.com/office/officeart/2005/8/layout/hProcess11"/>
    <dgm:cxn modelId="{15DFBD54-EDAA-7143-B0FB-E63303D83BB7}" type="presOf" srcId="{68BB5FD9-127F-F149-8BEB-A9CFF4C494B8}" destId="{8EDDBF13-67B4-E44B-9C7B-5D0696EFFD54}" srcOrd="0" destOrd="0" presId="urn:microsoft.com/office/officeart/2005/8/layout/hProcess11"/>
    <dgm:cxn modelId="{30C2E857-BCD9-D249-BFAA-6EED8F81F4E6}" srcId="{984E7882-85C8-3046-91D5-0CD4B461C4EA}" destId="{7A6C218B-0113-D443-AA36-AD17A9C8A304}" srcOrd="1" destOrd="0" parTransId="{AF22841C-6457-C041-88AC-0F6E5EAC2F24}" sibTransId="{87088782-483B-8744-A9D0-E25254967364}"/>
    <dgm:cxn modelId="{FBE6E28C-78FE-7E48-8FD7-AD2F97B74233}" type="presOf" srcId="{DADA4B27-3FB0-9244-81FC-D93497FBA6CB}" destId="{35FA8F44-6898-744F-9167-BB589979CD7B}" srcOrd="0" destOrd="0" presId="urn:microsoft.com/office/officeart/2005/8/layout/hProcess11"/>
    <dgm:cxn modelId="{21D2E094-5125-5C49-8ACE-B26807ADE9BD}" srcId="{19D12488-F813-E844-93C1-89D6A9DA25E7}" destId="{24DFFB18-7999-EC4A-AA91-52231966E59E}" srcOrd="0" destOrd="0" parTransId="{7053B8C8-4A4D-9C48-89F9-4CF65097CF77}" sibTransId="{A999F7AA-5950-A546-83F1-07026E7DBB2F}"/>
    <dgm:cxn modelId="{3A7B4199-4F5C-0E49-8418-6217D58A3DA4}" srcId="{984E7882-85C8-3046-91D5-0CD4B461C4EA}" destId="{EA36F3AE-7752-E341-99AD-E59B2182C472}" srcOrd="5" destOrd="0" parTransId="{F7A8A87C-F2B1-2D42-8528-D3A62A4A7A05}" sibTransId="{948F2A1D-7814-5642-9D7E-97E568C13706}"/>
    <dgm:cxn modelId="{72F0B19F-E6F1-1846-8D54-339D581E4B47}" type="presOf" srcId="{91A45557-F7A5-0E43-9B09-32BD988F78B7}" destId="{3BAA1A76-ACEF-9949-AE52-C2C9828D66B9}" srcOrd="0" destOrd="0" presId="urn:microsoft.com/office/officeart/2005/8/layout/hProcess11"/>
    <dgm:cxn modelId="{CDD353AC-39BF-484D-B688-3346CDC77589}" srcId="{984E7882-85C8-3046-91D5-0CD4B461C4EA}" destId="{91A45557-F7A5-0E43-9B09-32BD988F78B7}" srcOrd="2" destOrd="0" parTransId="{31729D78-9B7F-3E4D-A936-8E6287CA72B7}" sibTransId="{F6E41E8D-50E6-5F4C-8CC5-E1CD32E377D1}"/>
    <dgm:cxn modelId="{1DA3DDAD-2D86-244C-AF41-0AB7A562325B}" type="presOf" srcId="{984E7882-85C8-3046-91D5-0CD4B461C4EA}" destId="{3C675730-ECBC-A745-B66C-5BEEA1F5326C}" srcOrd="0" destOrd="0" presId="urn:microsoft.com/office/officeart/2005/8/layout/hProcess11"/>
    <dgm:cxn modelId="{85B4F2AF-FEBF-EF4C-B075-9306DA6C9FAF}" srcId="{984E7882-85C8-3046-91D5-0CD4B461C4EA}" destId="{DADA4B27-3FB0-9244-81FC-D93497FBA6CB}" srcOrd="0" destOrd="0" parTransId="{C8B23740-C5C4-3D45-9210-12176CEDC930}" sibTransId="{6EC168AD-CC60-3347-805B-DFE356070205}"/>
    <dgm:cxn modelId="{F5F026B4-E24D-BC41-8ABE-00AF7C3993D9}" srcId="{984E7882-85C8-3046-91D5-0CD4B461C4EA}" destId="{19D12488-F813-E844-93C1-89D6A9DA25E7}" srcOrd="6" destOrd="0" parTransId="{5D9FCE5B-1B47-244A-8AF7-15CBA5D3D88D}" sibTransId="{40CDD876-106C-7A4D-8E0B-E26E86E5BAE2}"/>
    <dgm:cxn modelId="{6DD161BC-561B-8040-9BB4-AAECB38C19FA}" srcId="{EA36F3AE-7752-E341-99AD-E59B2182C472}" destId="{2B674B20-6F1E-5549-8553-87B1229D9B4F}" srcOrd="0" destOrd="0" parTransId="{ED8F4220-B1AA-EC4D-A792-6C866B9FE1C6}" sibTransId="{D1EB388A-3B85-9F41-90AD-70C0CEF169A5}"/>
    <dgm:cxn modelId="{C5C348D0-271E-A24F-8178-327771F591D6}" type="presOf" srcId="{19D12488-F813-E844-93C1-89D6A9DA25E7}" destId="{94D094D1-9335-4046-9447-5DC87A31AE79}" srcOrd="0" destOrd="0" presId="urn:microsoft.com/office/officeart/2005/8/layout/hProcess11"/>
    <dgm:cxn modelId="{32EA34D6-F683-954A-B1A5-B9A18300A18B}" type="presOf" srcId="{02718A0A-3140-7946-B1A6-EA8B1C63EFF1}" destId="{5AAB3EDC-DC85-C944-A79B-F27AD514F717}" srcOrd="0" destOrd="0" presId="urn:microsoft.com/office/officeart/2005/8/layout/hProcess11"/>
    <dgm:cxn modelId="{52BC76E4-7678-B247-9337-63E789FDACD1}" srcId="{02718A0A-3140-7946-B1A6-EA8B1C63EFF1}" destId="{8A7381EF-124B-3A45-A253-D121B8D90CD0}" srcOrd="0" destOrd="0" parTransId="{7CC06D00-9F71-ED48-B508-734EA237ED03}" sibTransId="{F7D3404A-7355-BB4B-A813-E49B6CDC9764}"/>
    <dgm:cxn modelId="{8D4898E4-FF67-504B-B701-D35FAE083F6C}" type="presOf" srcId="{8A7381EF-124B-3A45-A253-D121B8D90CD0}" destId="{5AAB3EDC-DC85-C944-A79B-F27AD514F717}" srcOrd="0" destOrd="1" presId="urn:microsoft.com/office/officeart/2005/8/layout/hProcess11"/>
    <dgm:cxn modelId="{B5BBE1DF-CBD0-154B-9D57-62E513F6D461}" type="presParOf" srcId="{3C675730-ECBC-A745-B66C-5BEEA1F5326C}" destId="{E8FAAB77-B722-4543-A76B-7DB1AF94F6B5}" srcOrd="0" destOrd="0" presId="urn:microsoft.com/office/officeart/2005/8/layout/hProcess11"/>
    <dgm:cxn modelId="{6C3C0267-14CD-B348-8345-E264ABECA190}" type="presParOf" srcId="{3C675730-ECBC-A745-B66C-5BEEA1F5326C}" destId="{A909E959-BA3C-4141-97B2-802C467CF0E9}" srcOrd="1" destOrd="0" presId="urn:microsoft.com/office/officeart/2005/8/layout/hProcess11"/>
    <dgm:cxn modelId="{8DD19C4C-04DE-E840-9B28-52146DAF85A6}" type="presParOf" srcId="{A909E959-BA3C-4141-97B2-802C467CF0E9}" destId="{FFBA9325-EF6B-F346-9A12-73C206A61393}" srcOrd="0" destOrd="0" presId="urn:microsoft.com/office/officeart/2005/8/layout/hProcess11"/>
    <dgm:cxn modelId="{46E379F0-150C-3145-A1E5-ADCBFEE899CA}" type="presParOf" srcId="{FFBA9325-EF6B-F346-9A12-73C206A61393}" destId="{35FA8F44-6898-744F-9167-BB589979CD7B}" srcOrd="0" destOrd="0" presId="urn:microsoft.com/office/officeart/2005/8/layout/hProcess11"/>
    <dgm:cxn modelId="{B50E0BFC-775D-CC48-981A-4B55F8D58F7D}" type="presParOf" srcId="{FFBA9325-EF6B-F346-9A12-73C206A61393}" destId="{6BC191C4-B5A3-D446-B432-D97F4B9DBDAD}" srcOrd="1" destOrd="0" presId="urn:microsoft.com/office/officeart/2005/8/layout/hProcess11"/>
    <dgm:cxn modelId="{B3CD52DC-79C9-9C4C-B2F5-1EF999E12989}" type="presParOf" srcId="{FFBA9325-EF6B-F346-9A12-73C206A61393}" destId="{CC2F3318-4394-B547-8C2C-00E6469FDD4A}" srcOrd="2" destOrd="0" presId="urn:microsoft.com/office/officeart/2005/8/layout/hProcess11"/>
    <dgm:cxn modelId="{483F546E-F321-234C-9A00-6FA13C6F4B2D}" type="presParOf" srcId="{A909E959-BA3C-4141-97B2-802C467CF0E9}" destId="{18BBFC4C-1FF0-7248-8933-C2FCBFAC9695}" srcOrd="1" destOrd="0" presId="urn:microsoft.com/office/officeart/2005/8/layout/hProcess11"/>
    <dgm:cxn modelId="{7A22AE7C-D18C-1E4A-9A33-FEE3AE602C32}" type="presParOf" srcId="{A909E959-BA3C-4141-97B2-802C467CF0E9}" destId="{19C89E2D-B861-3044-80E5-CCCED4BB5AC3}" srcOrd="2" destOrd="0" presId="urn:microsoft.com/office/officeart/2005/8/layout/hProcess11"/>
    <dgm:cxn modelId="{94DAD840-5218-0C46-8C9F-9D680A38598A}" type="presParOf" srcId="{19C89E2D-B861-3044-80E5-CCCED4BB5AC3}" destId="{1D0258FC-090C-4A48-A737-3FAF09A09950}" srcOrd="0" destOrd="0" presId="urn:microsoft.com/office/officeart/2005/8/layout/hProcess11"/>
    <dgm:cxn modelId="{F0EF46BB-6C00-0B4E-8B0D-08D4377DC97D}" type="presParOf" srcId="{19C89E2D-B861-3044-80E5-CCCED4BB5AC3}" destId="{A9A0A8EE-5879-C843-A850-3C32CBE3915C}" srcOrd="1" destOrd="0" presId="urn:microsoft.com/office/officeart/2005/8/layout/hProcess11"/>
    <dgm:cxn modelId="{8FA0F836-4ECB-0C45-A2C9-76D7A3604273}" type="presParOf" srcId="{19C89E2D-B861-3044-80E5-CCCED4BB5AC3}" destId="{00F2BD93-F386-0E42-9B65-AC44AB41A803}" srcOrd="2" destOrd="0" presId="urn:microsoft.com/office/officeart/2005/8/layout/hProcess11"/>
    <dgm:cxn modelId="{0D2A5A5A-0C63-2644-9C4F-88ADE6F08880}" type="presParOf" srcId="{A909E959-BA3C-4141-97B2-802C467CF0E9}" destId="{F4A97C59-3E9C-2B40-BC2C-22932C04D192}" srcOrd="3" destOrd="0" presId="urn:microsoft.com/office/officeart/2005/8/layout/hProcess11"/>
    <dgm:cxn modelId="{BF7E00FC-1013-C84B-B048-506E7AD601E3}" type="presParOf" srcId="{A909E959-BA3C-4141-97B2-802C467CF0E9}" destId="{C87DC4E2-1908-BD45-9653-A4FDEF8F1E63}" srcOrd="4" destOrd="0" presId="urn:microsoft.com/office/officeart/2005/8/layout/hProcess11"/>
    <dgm:cxn modelId="{776D8F81-F852-8649-B948-A611BA02D365}" type="presParOf" srcId="{C87DC4E2-1908-BD45-9653-A4FDEF8F1E63}" destId="{3BAA1A76-ACEF-9949-AE52-C2C9828D66B9}" srcOrd="0" destOrd="0" presId="urn:microsoft.com/office/officeart/2005/8/layout/hProcess11"/>
    <dgm:cxn modelId="{64B04E60-1482-8E4D-AC37-9A7B957F84AE}" type="presParOf" srcId="{C87DC4E2-1908-BD45-9653-A4FDEF8F1E63}" destId="{56AEABA2-7EA3-0F42-9F97-9836ED1DA345}" srcOrd="1" destOrd="0" presId="urn:microsoft.com/office/officeart/2005/8/layout/hProcess11"/>
    <dgm:cxn modelId="{41F832DA-C5B5-BD42-A842-3A29747136A1}" type="presParOf" srcId="{C87DC4E2-1908-BD45-9653-A4FDEF8F1E63}" destId="{7C4A23F5-A345-5E47-8A69-4C0EF37D5D2B}" srcOrd="2" destOrd="0" presId="urn:microsoft.com/office/officeart/2005/8/layout/hProcess11"/>
    <dgm:cxn modelId="{6F55FCE6-413A-B741-B78F-398E2A77D718}" type="presParOf" srcId="{A909E959-BA3C-4141-97B2-802C467CF0E9}" destId="{FB0AB483-0262-A940-80A6-4961D055EF88}" srcOrd="5" destOrd="0" presId="urn:microsoft.com/office/officeart/2005/8/layout/hProcess11"/>
    <dgm:cxn modelId="{69719B01-6559-E74A-AEAF-72777BC2035A}" type="presParOf" srcId="{A909E959-BA3C-4141-97B2-802C467CF0E9}" destId="{A7489E8E-FD47-2941-A6CD-48CBB7C22105}" srcOrd="6" destOrd="0" presId="urn:microsoft.com/office/officeart/2005/8/layout/hProcess11"/>
    <dgm:cxn modelId="{85AAF014-29C0-FF41-A506-093E44892084}" type="presParOf" srcId="{A7489E8E-FD47-2941-A6CD-48CBB7C22105}" destId="{8EDDBF13-67B4-E44B-9C7B-5D0696EFFD54}" srcOrd="0" destOrd="0" presId="urn:microsoft.com/office/officeart/2005/8/layout/hProcess11"/>
    <dgm:cxn modelId="{AE8D214D-F4BB-DD4B-B709-71093D660AB5}" type="presParOf" srcId="{A7489E8E-FD47-2941-A6CD-48CBB7C22105}" destId="{A529FBE0-9ACC-FB41-9A68-26C26CDAB115}" srcOrd="1" destOrd="0" presId="urn:microsoft.com/office/officeart/2005/8/layout/hProcess11"/>
    <dgm:cxn modelId="{905535C5-A6BF-D045-BBD4-BF9B96A9092E}" type="presParOf" srcId="{A7489E8E-FD47-2941-A6CD-48CBB7C22105}" destId="{76DC5B0B-68E6-7E4D-BE9F-962C6D06F6D1}" srcOrd="2" destOrd="0" presId="urn:microsoft.com/office/officeart/2005/8/layout/hProcess11"/>
    <dgm:cxn modelId="{8A01C2D2-FE78-A047-91A9-24CEAE734C4D}" type="presParOf" srcId="{A909E959-BA3C-4141-97B2-802C467CF0E9}" destId="{8366D56D-1488-7748-B0A9-35E8970600DE}" srcOrd="7" destOrd="0" presId="urn:microsoft.com/office/officeart/2005/8/layout/hProcess11"/>
    <dgm:cxn modelId="{9FC4D177-602E-3345-9F05-D44FA31051AA}" type="presParOf" srcId="{A909E959-BA3C-4141-97B2-802C467CF0E9}" destId="{F4133649-AA28-3A43-8093-FF0DC719A835}" srcOrd="8" destOrd="0" presId="urn:microsoft.com/office/officeart/2005/8/layout/hProcess11"/>
    <dgm:cxn modelId="{B523F23B-3EE5-4C4A-9C8B-BB8BF050438B}" type="presParOf" srcId="{F4133649-AA28-3A43-8093-FF0DC719A835}" destId="{5AAB3EDC-DC85-C944-A79B-F27AD514F717}" srcOrd="0" destOrd="0" presId="urn:microsoft.com/office/officeart/2005/8/layout/hProcess11"/>
    <dgm:cxn modelId="{6CA847A3-15EB-0F42-957D-642A9999B517}" type="presParOf" srcId="{F4133649-AA28-3A43-8093-FF0DC719A835}" destId="{96E86346-DC60-9A46-AD7A-48F758F92B91}" srcOrd="1" destOrd="0" presId="urn:microsoft.com/office/officeart/2005/8/layout/hProcess11"/>
    <dgm:cxn modelId="{5431A58B-DE30-ED42-B49D-D20E96005165}" type="presParOf" srcId="{F4133649-AA28-3A43-8093-FF0DC719A835}" destId="{EA645997-3123-634F-9868-29CA7EF3CCD9}" srcOrd="2" destOrd="0" presId="urn:microsoft.com/office/officeart/2005/8/layout/hProcess11"/>
    <dgm:cxn modelId="{651DABD7-4D56-B548-AB0A-D53DBC47D739}" type="presParOf" srcId="{A909E959-BA3C-4141-97B2-802C467CF0E9}" destId="{F46904A8-712E-0B40-90FA-5D200656AC56}" srcOrd="9" destOrd="0" presId="urn:microsoft.com/office/officeart/2005/8/layout/hProcess11"/>
    <dgm:cxn modelId="{A2437355-4AD3-414D-A565-B7D77A6DBF61}" type="presParOf" srcId="{A909E959-BA3C-4141-97B2-802C467CF0E9}" destId="{B9BF3A48-466A-4146-AC23-D55256ADB342}" srcOrd="10" destOrd="0" presId="urn:microsoft.com/office/officeart/2005/8/layout/hProcess11"/>
    <dgm:cxn modelId="{3314A0A3-45F5-3147-AB47-45AA653F42D8}" type="presParOf" srcId="{B9BF3A48-466A-4146-AC23-D55256ADB342}" destId="{2B5632CC-F5ED-5E49-9DE3-2A1065361986}" srcOrd="0" destOrd="0" presId="urn:microsoft.com/office/officeart/2005/8/layout/hProcess11"/>
    <dgm:cxn modelId="{6F5808A9-0CED-9C45-AD81-443BDDDB4FDB}" type="presParOf" srcId="{B9BF3A48-466A-4146-AC23-D55256ADB342}" destId="{AC82FA62-6FC6-234E-A567-1A62FB63A0A0}" srcOrd="1" destOrd="0" presId="urn:microsoft.com/office/officeart/2005/8/layout/hProcess11"/>
    <dgm:cxn modelId="{0936EF1C-414C-8E48-9676-AEF3185BC789}" type="presParOf" srcId="{B9BF3A48-466A-4146-AC23-D55256ADB342}" destId="{41B92FE2-B068-794C-95D1-2C94882E8649}" srcOrd="2" destOrd="0" presId="urn:microsoft.com/office/officeart/2005/8/layout/hProcess11"/>
    <dgm:cxn modelId="{963DE2C7-32D5-5E47-A64A-E0A5D9E79BB5}" type="presParOf" srcId="{A909E959-BA3C-4141-97B2-802C467CF0E9}" destId="{078815F3-B12A-4B41-B60E-0E48A97A64F7}" srcOrd="11" destOrd="0" presId="urn:microsoft.com/office/officeart/2005/8/layout/hProcess11"/>
    <dgm:cxn modelId="{20887EFB-67E9-104A-86D7-FD5F84D77585}" type="presParOf" srcId="{A909E959-BA3C-4141-97B2-802C467CF0E9}" destId="{0921C408-0D35-654A-8590-EA0DA50C1D4F}" srcOrd="12" destOrd="0" presId="urn:microsoft.com/office/officeart/2005/8/layout/hProcess11"/>
    <dgm:cxn modelId="{1C0BD23D-EB8C-7F46-B991-6E93B7CBC726}" type="presParOf" srcId="{0921C408-0D35-654A-8590-EA0DA50C1D4F}" destId="{94D094D1-9335-4046-9447-5DC87A31AE79}" srcOrd="0" destOrd="0" presId="urn:microsoft.com/office/officeart/2005/8/layout/hProcess11"/>
    <dgm:cxn modelId="{9AD65401-CF69-DB4E-90FA-8F338CB6B63C}" type="presParOf" srcId="{0921C408-0D35-654A-8590-EA0DA50C1D4F}" destId="{AC4D6830-B611-C648-91F1-043104563DB9}" srcOrd="1" destOrd="0" presId="urn:microsoft.com/office/officeart/2005/8/layout/hProcess11"/>
    <dgm:cxn modelId="{DAA5C349-7CCA-F348-8B2B-3A75581F2984}" type="presParOf" srcId="{0921C408-0D35-654A-8590-EA0DA50C1D4F}" destId="{999C65B8-D426-9E44-B347-11457E7F209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4E7882-85C8-3046-91D5-0CD4B461C4EA}" type="doc">
      <dgm:prSet loTypeId="urn:microsoft.com/office/officeart/2005/8/layout/hProcess11" loCatId="" qsTypeId="urn:microsoft.com/office/officeart/2005/8/quickstyle/simple1" qsCatId="simple" csTypeId="urn:microsoft.com/office/officeart/2005/8/colors/accent1_2" csCatId="accent1" phldr="1"/>
      <dgm:spPr/>
    </dgm:pt>
    <dgm:pt modelId="{7A6C218B-0113-D443-AA36-AD17A9C8A304}">
      <dgm:prSet phldrT="[Text]" custT="1"/>
      <dgm:spPr/>
      <dgm:t>
        <a:bodyPr/>
        <a:lstStyle/>
        <a:p>
          <a:r>
            <a:rPr lang="en-GB" sz="900" b="1" dirty="0">
              <a:solidFill>
                <a:schemeClr val="accent6"/>
              </a:solidFill>
            </a:rPr>
            <a:t>.</a:t>
          </a:r>
        </a:p>
      </dgm:t>
    </dgm:pt>
    <dgm:pt modelId="{AF22841C-6457-C041-88AC-0F6E5EAC2F24}" type="parTrans" cxnId="{30C2E857-BCD9-D249-BFAA-6EED8F81F4E6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87088782-483B-8744-A9D0-E25254967364}" type="sibTrans" cxnId="{30C2E857-BCD9-D249-BFAA-6EED8F81F4E6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68BB5FD9-127F-F149-8BEB-A9CFF4C494B8}">
      <dgm:prSet custT="1"/>
      <dgm:spPr/>
      <dgm:t>
        <a:bodyPr/>
        <a:lstStyle/>
        <a:p>
          <a:r>
            <a:rPr lang="en-GB" sz="900" b="1" dirty="0">
              <a:solidFill>
                <a:schemeClr val="accent6"/>
              </a:solidFill>
            </a:rPr>
            <a:t>.</a:t>
          </a:r>
        </a:p>
      </dgm:t>
    </dgm:pt>
    <dgm:pt modelId="{568C06AF-1E1F-C240-A205-7ABD56B67FB2}" type="parTrans" cxnId="{34543709-3BC4-364E-A012-7C8B31FB6EBA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6ACEAE33-598B-F44A-B6F1-335F485EC214}" type="sibTrans" cxnId="{34543709-3BC4-364E-A012-7C8B31FB6EBA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02718A0A-3140-7946-B1A6-EA8B1C63EFF1}">
      <dgm:prSet custT="1"/>
      <dgm:spPr/>
      <dgm:t>
        <a:bodyPr/>
        <a:lstStyle/>
        <a:p>
          <a:r>
            <a:rPr lang="en-GB" sz="900" b="1" dirty="0">
              <a:solidFill>
                <a:schemeClr val="accent6"/>
              </a:solidFill>
            </a:rPr>
            <a:t>1937</a:t>
          </a:r>
        </a:p>
      </dgm:t>
    </dgm:pt>
    <dgm:pt modelId="{0DD54DEE-953B-594B-973C-291DD55EB92A}" type="parTrans" cxnId="{4FFC4453-84CB-3D4B-A9C9-2BB60CEF9BC9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39C256CF-CD37-444F-9924-ED09E6AC42F5}" type="sibTrans" cxnId="{4FFC4453-84CB-3D4B-A9C9-2BB60CEF9BC9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19D12488-F813-E844-93C1-89D6A9DA25E7}">
      <dgm:prSet custT="1"/>
      <dgm:spPr/>
      <dgm:t>
        <a:bodyPr/>
        <a:lstStyle/>
        <a:p>
          <a:r>
            <a:rPr lang="en-GB" sz="900" b="1" dirty="0">
              <a:solidFill>
                <a:schemeClr val="accent6"/>
              </a:solidFill>
            </a:rPr>
            <a:t>1967</a:t>
          </a:r>
        </a:p>
      </dgm:t>
    </dgm:pt>
    <dgm:pt modelId="{5D9FCE5B-1B47-244A-8AF7-15CBA5D3D88D}" type="parTrans" cxnId="{F5F026B4-E24D-BC41-8ABE-00AF7C3993D9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40CDD876-106C-7A4D-8E0B-E26E86E5BAE2}" type="sibTrans" cxnId="{F5F026B4-E24D-BC41-8ABE-00AF7C3993D9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DADA4B27-3FB0-9244-81FC-D93497FBA6CB}">
      <dgm:prSet phldrT="[Text]" custT="1"/>
      <dgm:spPr/>
      <dgm:t>
        <a:bodyPr/>
        <a:lstStyle/>
        <a:p>
          <a:r>
            <a:rPr lang="en-GB" sz="900" b="1" dirty="0">
              <a:solidFill>
                <a:schemeClr val="accent6"/>
              </a:solidFill>
            </a:rPr>
            <a:t>.</a:t>
          </a:r>
        </a:p>
      </dgm:t>
    </dgm:pt>
    <dgm:pt modelId="{6EC168AD-CC60-3347-805B-DFE356070205}" type="sibTrans" cxnId="{85B4F2AF-FEBF-EF4C-B075-9306DA6C9FAF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C8B23740-C5C4-3D45-9210-12176CEDC930}" type="parTrans" cxnId="{85B4F2AF-FEBF-EF4C-B075-9306DA6C9FAF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EA36F3AE-7752-E341-99AD-E59B2182C472}">
      <dgm:prSet custT="1"/>
      <dgm:spPr/>
      <dgm:t>
        <a:bodyPr/>
        <a:lstStyle/>
        <a:p>
          <a:r>
            <a:rPr lang="en-GB" sz="900" b="1" dirty="0">
              <a:solidFill>
                <a:schemeClr val="accent6"/>
              </a:solidFill>
            </a:rPr>
            <a:t>1962</a:t>
          </a:r>
        </a:p>
      </dgm:t>
    </dgm:pt>
    <dgm:pt modelId="{F7A8A87C-F2B1-2D42-8528-D3A62A4A7A05}" type="parTrans" cxnId="{3A7B4199-4F5C-0E49-8418-6217D58A3DA4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948F2A1D-7814-5642-9D7E-97E568C13706}" type="sibTrans" cxnId="{3A7B4199-4F5C-0E49-8418-6217D58A3DA4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2B674B20-6F1E-5549-8553-87B1229D9B4F}">
      <dgm:prSet custT="1"/>
      <dgm:spPr/>
      <dgm:t>
        <a:bodyPr/>
        <a:lstStyle/>
        <a:p>
          <a:r>
            <a:rPr lang="en-GB" sz="700" dirty="0">
              <a:solidFill>
                <a:schemeClr val="accent6"/>
              </a:solidFill>
            </a:rPr>
            <a:t>Oil was found in </a:t>
          </a:r>
          <a:r>
            <a:rPr lang="en-GB" sz="700" dirty="0" err="1">
              <a:solidFill>
                <a:schemeClr val="accent6"/>
              </a:solidFill>
            </a:rPr>
            <a:t>Yibal</a:t>
          </a:r>
          <a:r>
            <a:rPr lang="en-GB" sz="700" dirty="0">
              <a:solidFill>
                <a:schemeClr val="accent6"/>
              </a:solidFill>
            </a:rPr>
            <a:t>, </a:t>
          </a:r>
          <a:r>
            <a:rPr lang="en-GB" sz="700" dirty="0" err="1">
              <a:solidFill>
                <a:schemeClr val="accent6"/>
              </a:solidFill>
            </a:rPr>
            <a:t>Natih</a:t>
          </a:r>
          <a:r>
            <a:rPr lang="en-GB" sz="700" dirty="0">
              <a:solidFill>
                <a:schemeClr val="accent6"/>
              </a:solidFill>
            </a:rPr>
            <a:t> and </a:t>
          </a:r>
          <a:r>
            <a:rPr lang="en-GB" sz="700" dirty="0" err="1">
              <a:solidFill>
                <a:schemeClr val="accent6"/>
              </a:solidFill>
            </a:rPr>
            <a:t>Fahud</a:t>
          </a:r>
          <a:endParaRPr lang="en-GB" sz="700" dirty="0">
            <a:solidFill>
              <a:schemeClr val="accent6"/>
            </a:solidFill>
          </a:endParaRPr>
        </a:p>
      </dgm:t>
    </dgm:pt>
    <dgm:pt modelId="{ED8F4220-B1AA-EC4D-A792-6C866B9FE1C6}" type="parTrans" cxnId="{6DD161BC-561B-8040-9BB4-AAECB38C19FA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D1EB388A-3B85-9F41-90AD-70C0CEF169A5}" type="sibTrans" cxnId="{6DD161BC-561B-8040-9BB4-AAECB38C19FA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24DFFB18-7999-EC4A-AA91-52231966E59E}">
      <dgm:prSet custT="1"/>
      <dgm:spPr/>
      <dgm:t>
        <a:bodyPr/>
        <a:lstStyle/>
        <a:p>
          <a:r>
            <a:rPr lang="en-GB" sz="700" dirty="0">
              <a:solidFill>
                <a:schemeClr val="accent6"/>
              </a:solidFill>
            </a:rPr>
            <a:t>First Omani oil was exported to Japan </a:t>
          </a:r>
        </a:p>
      </dgm:t>
    </dgm:pt>
    <dgm:pt modelId="{7053B8C8-4A4D-9C48-89F9-4CF65097CF77}" type="parTrans" cxnId="{21D2E094-5125-5C49-8ACE-B26807ADE9BD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A999F7AA-5950-A546-83F1-07026E7DBB2F}" type="sibTrans" cxnId="{21D2E094-5125-5C49-8ACE-B26807ADE9BD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91A45557-F7A5-0E43-9B09-32BD988F78B7}">
      <dgm:prSet phldrT="[Text]" custT="1"/>
      <dgm:spPr/>
      <dgm:t>
        <a:bodyPr/>
        <a:lstStyle/>
        <a:p>
          <a:r>
            <a:rPr lang="en-GB" sz="900" b="1" dirty="0">
              <a:solidFill>
                <a:schemeClr val="accent6"/>
              </a:solidFill>
            </a:rPr>
            <a:t>.</a:t>
          </a:r>
        </a:p>
      </dgm:t>
    </dgm:pt>
    <dgm:pt modelId="{F6E41E8D-50E6-5F4C-8CC5-E1CD32E377D1}" type="sibTrans" cxnId="{CDD353AC-39BF-484D-B688-3346CDC77589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31729D78-9B7F-3E4D-A936-8E6287CA72B7}" type="parTrans" cxnId="{CDD353AC-39BF-484D-B688-3346CDC77589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25F99116-2CC4-0944-A73C-643CC05E6585}">
      <dgm:prSet custT="1"/>
      <dgm:spPr/>
      <dgm:t>
        <a:bodyPr/>
        <a:lstStyle/>
        <a:p>
          <a:r>
            <a:rPr lang="en-GB" sz="700" b="0" dirty="0">
              <a:solidFill>
                <a:schemeClr val="accent6"/>
              </a:solidFill>
            </a:rPr>
            <a:t>Iraq Petroleum Company was granted a 75-year concession to explore oil in Oman; Petroleum Development (Oman and Dhofar) Ltd was established.</a:t>
          </a:r>
        </a:p>
      </dgm:t>
    </dgm:pt>
    <dgm:pt modelId="{5E8C4BE1-601F-714A-BF41-E3AF12EC2F49}" type="parTrans" cxnId="{98BBEE7A-C896-B044-9A46-16CE2EDD3203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64194EC9-5B59-0E47-861D-AD828C6D6A1B}" type="sibTrans" cxnId="{98BBEE7A-C896-B044-9A46-16CE2EDD3203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709A4E0B-81E8-A242-A8B7-5ECFAF94089F}">
      <dgm:prSet custT="1"/>
      <dgm:spPr/>
      <dgm:t>
        <a:bodyPr/>
        <a:lstStyle/>
        <a:p>
          <a:r>
            <a:rPr lang="en-GB" sz="900" b="1" dirty="0">
              <a:solidFill>
                <a:schemeClr val="accent6"/>
              </a:solidFill>
            </a:rPr>
            <a:t>1972</a:t>
          </a:r>
        </a:p>
      </dgm:t>
    </dgm:pt>
    <dgm:pt modelId="{2DB59B0C-23D9-1C43-A633-220EA08D3DB0}" type="parTrans" cxnId="{D77E81E0-0B8F-4146-8AC2-07C9F21370A1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F8F882A6-5378-734C-AD58-7B777F506A9A}" type="sibTrans" cxnId="{D77E81E0-0B8F-4146-8AC2-07C9F21370A1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330DCF4B-E8F6-F64D-A88E-876998B39B39}">
      <dgm:prSet custT="1"/>
      <dgm:spPr/>
      <dgm:t>
        <a:bodyPr/>
        <a:lstStyle/>
        <a:p>
          <a:r>
            <a:rPr lang="en-GB" sz="700" dirty="0">
              <a:solidFill>
                <a:schemeClr val="accent6"/>
              </a:solidFill>
            </a:rPr>
            <a:t>Omani government acquired a 60%  stake in PDO</a:t>
          </a:r>
        </a:p>
      </dgm:t>
    </dgm:pt>
    <dgm:pt modelId="{7D507735-3A22-3445-BC92-FCB9D165B87A}" type="parTrans" cxnId="{3F5068CB-F18F-B547-8C6F-904DA2C26339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4A5E671E-AEDD-D749-AE94-D34D1DFBF84A}" type="sibTrans" cxnId="{3F5068CB-F18F-B547-8C6F-904DA2C26339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CCC88C45-94E0-C740-88AD-A0DC96E12021}">
      <dgm:prSet custT="1"/>
      <dgm:spPr/>
      <dgm:t>
        <a:bodyPr/>
        <a:lstStyle/>
        <a:p>
          <a:r>
            <a:rPr lang="en-GB" sz="900" b="1" dirty="0">
              <a:solidFill>
                <a:schemeClr val="accent6"/>
              </a:solidFill>
            </a:rPr>
            <a:t>1951</a:t>
          </a:r>
        </a:p>
      </dgm:t>
    </dgm:pt>
    <dgm:pt modelId="{7FD5FD7C-2D36-2A4C-9ED8-EB94D1B1250B}" type="parTrans" cxnId="{B16868E8-F1C1-3547-9113-239925BD38FD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0C371456-5DDA-AD48-8D4F-6F768AC652A4}" type="sibTrans" cxnId="{B16868E8-F1C1-3547-9113-239925BD38FD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67CCA9DD-A4F8-BB40-8ADB-6BAB8D7F88EF}">
      <dgm:prSet custT="1"/>
      <dgm:spPr/>
      <dgm:t>
        <a:bodyPr/>
        <a:lstStyle/>
        <a:p>
          <a:r>
            <a:rPr lang="en-GB" sz="700" dirty="0">
              <a:solidFill>
                <a:schemeClr val="accent6"/>
              </a:solidFill>
            </a:rPr>
            <a:t>Petroleum Development Oman (PDO) was adopted. </a:t>
          </a:r>
        </a:p>
      </dgm:t>
    </dgm:pt>
    <dgm:pt modelId="{C0C1309C-54DA-5D43-89A6-FF3657BD6111}" type="parTrans" cxnId="{1E4D65B4-5F3F-7148-B43B-4EB9B64D24C1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2C3E1AA7-B876-1249-B2C0-957599344B48}" type="sibTrans" cxnId="{1E4D65B4-5F3F-7148-B43B-4EB9B64D24C1}">
      <dgm:prSet/>
      <dgm:spPr/>
      <dgm:t>
        <a:bodyPr/>
        <a:lstStyle/>
        <a:p>
          <a:endParaRPr lang="en-GB" sz="2400">
            <a:solidFill>
              <a:schemeClr val="accent6"/>
            </a:solidFill>
          </a:endParaRPr>
        </a:p>
      </dgm:t>
    </dgm:pt>
    <dgm:pt modelId="{3C675730-ECBC-A745-B66C-5BEEA1F5326C}" type="pres">
      <dgm:prSet presAssocID="{984E7882-85C8-3046-91D5-0CD4B461C4EA}" presName="Name0" presStyleCnt="0">
        <dgm:presLayoutVars>
          <dgm:dir/>
          <dgm:resizeHandles val="exact"/>
        </dgm:presLayoutVars>
      </dgm:prSet>
      <dgm:spPr/>
    </dgm:pt>
    <dgm:pt modelId="{E8FAAB77-B722-4543-A76B-7DB1AF94F6B5}" type="pres">
      <dgm:prSet presAssocID="{984E7882-85C8-3046-91D5-0CD4B461C4EA}" presName="arrow" presStyleLbl="bgShp" presStyleIdx="0" presStyleCnt="1" custScaleY="31533"/>
      <dgm:spPr/>
    </dgm:pt>
    <dgm:pt modelId="{A909E959-BA3C-4141-97B2-802C467CF0E9}" type="pres">
      <dgm:prSet presAssocID="{984E7882-85C8-3046-91D5-0CD4B461C4EA}" presName="points" presStyleCnt="0"/>
      <dgm:spPr/>
    </dgm:pt>
    <dgm:pt modelId="{FFBA9325-EF6B-F346-9A12-73C206A61393}" type="pres">
      <dgm:prSet presAssocID="{DADA4B27-3FB0-9244-81FC-D93497FBA6CB}" presName="compositeA" presStyleCnt="0"/>
      <dgm:spPr/>
    </dgm:pt>
    <dgm:pt modelId="{35FA8F44-6898-744F-9167-BB589979CD7B}" type="pres">
      <dgm:prSet presAssocID="{DADA4B27-3FB0-9244-81FC-D93497FBA6CB}" presName="textA" presStyleLbl="revTx" presStyleIdx="0" presStyleCnt="9" custLinFactNeighborX="10944" custLinFactNeighborY="563">
        <dgm:presLayoutVars>
          <dgm:bulletEnabled val="1"/>
        </dgm:presLayoutVars>
      </dgm:prSet>
      <dgm:spPr/>
    </dgm:pt>
    <dgm:pt modelId="{6BC191C4-B5A3-D446-B432-D97F4B9DBDAD}" type="pres">
      <dgm:prSet presAssocID="{DADA4B27-3FB0-9244-81FC-D93497FBA6CB}" presName="circleA" presStyleLbl="node1" presStyleIdx="0" presStyleCnt="9"/>
      <dgm:spPr/>
    </dgm:pt>
    <dgm:pt modelId="{CC2F3318-4394-B547-8C2C-00E6469FDD4A}" type="pres">
      <dgm:prSet presAssocID="{DADA4B27-3FB0-9244-81FC-D93497FBA6CB}" presName="spaceA" presStyleCnt="0"/>
      <dgm:spPr/>
    </dgm:pt>
    <dgm:pt modelId="{18BBFC4C-1FF0-7248-8933-C2FCBFAC9695}" type="pres">
      <dgm:prSet presAssocID="{6EC168AD-CC60-3347-805B-DFE356070205}" presName="space" presStyleCnt="0"/>
      <dgm:spPr/>
    </dgm:pt>
    <dgm:pt modelId="{19C89E2D-B861-3044-80E5-CCCED4BB5AC3}" type="pres">
      <dgm:prSet presAssocID="{7A6C218B-0113-D443-AA36-AD17A9C8A304}" presName="compositeB" presStyleCnt="0"/>
      <dgm:spPr/>
    </dgm:pt>
    <dgm:pt modelId="{1D0258FC-090C-4A48-A737-3FAF09A09950}" type="pres">
      <dgm:prSet presAssocID="{7A6C218B-0113-D443-AA36-AD17A9C8A304}" presName="textB" presStyleLbl="revTx" presStyleIdx="1" presStyleCnt="9">
        <dgm:presLayoutVars>
          <dgm:bulletEnabled val="1"/>
        </dgm:presLayoutVars>
      </dgm:prSet>
      <dgm:spPr/>
    </dgm:pt>
    <dgm:pt modelId="{A9A0A8EE-5879-C843-A850-3C32CBE3915C}" type="pres">
      <dgm:prSet presAssocID="{7A6C218B-0113-D443-AA36-AD17A9C8A304}" presName="circleB" presStyleLbl="node1" presStyleIdx="1" presStyleCnt="9"/>
      <dgm:spPr/>
    </dgm:pt>
    <dgm:pt modelId="{00F2BD93-F386-0E42-9B65-AC44AB41A803}" type="pres">
      <dgm:prSet presAssocID="{7A6C218B-0113-D443-AA36-AD17A9C8A304}" presName="spaceB" presStyleCnt="0"/>
      <dgm:spPr/>
    </dgm:pt>
    <dgm:pt modelId="{F4A97C59-3E9C-2B40-BC2C-22932C04D192}" type="pres">
      <dgm:prSet presAssocID="{87088782-483B-8744-A9D0-E25254967364}" presName="space" presStyleCnt="0"/>
      <dgm:spPr/>
    </dgm:pt>
    <dgm:pt modelId="{C87DC4E2-1908-BD45-9653-A4FDEF8F1E63}" type="pres">
      <dgm:prSet presAssocID="{91A45557-F7A5-0E43-9B09-32BD988F78B7}" presName="compositeA" presStyleCnt="0"/>
      <dgm:spPr/>
    </dgm:pt>
    <dgm:pt modelId="{3BAA1A76-ACEF-9949-AE52-C2C9828D66B9}" type="pres">
      <dgm:prSet presAssocID="{91A45557-F7A5-0E43-9B09-32BD988F78B7}" presName="textA" presStyleLbl="revTx" presStyleIdx="2" presStyleCnt="9">
        <dgm:presLayoutVars>
          <dgm:bulletEnabled val="1"/>
        </dgm:presLayoutVars>
      </dgm:prSet>
      <dgm:spPr/>
    </dgm:pt>
    <dgm:pt modelId="{56AEABA2-7EA3-0F42-9F97-9836ED1DA345}" type="pres">
      <dgm:prSet presAssocID="{91A45557-F7A5-0E43-9B09-32BD988F78B7}" presName="circleA" presStyleLbl="node1" presStyleIdx="2" presStyleCnt="9"/>
      <dgm:spPr/>
    </dgm:pt>
    <dgm:pt modelId="{7C4A23F5-A345-5E47-8A69-4C0EF37D5D2B}" type="pres">
      <dgm:prSet presAssocID="{91A45557-F7A5-0E43-9B09-32BD988F78B7}" presName="spaceA" presStyleCnt="0"/>
      <dgm:spPr/>
    </dgm:pt>
    <dgm:pt modelId="{FB0AB483-0262-A940-80A6-4961D055EF88}" type="pres">
      <dgm:prSet presAssocID="{F6E41E8D-50E6-5F4C-8CC5-E1CD32E377D1}" presName="space" presStyleCnt="0"/>
      <dgm:spPr/>
    </dgm:pt>
    <dgm:pt modelId="{A7489E8E-FD47-2941-A6CD-48CBB7C22105}" type="pres">
      <dgm:prSet presAssocID="{68BB5FD9-127F-F149-8BEB-A9CFF4C494B8}" presName="compositeB" presStyleCnt="0"/>
      <dgm:spPr/>
    </dgm:pt>
    <dgm:pt modelId="{8EDDBF13-67B4-E44B-9C7B-5D0696EFFD54}" type="pres">
      <dgm:prSet presAssocID="{68BB5FD9-127F-F149-8BEB-A9CFF4C494B8}" presName="textB" presStyleLbl="revTx" presStyleIdx="3" presStyleCnt="9">
        <dgm:presLayoutVars>
          <dgm:bulletEnabled val="1"/>
        </dgm:presLayoutVars>
      </dgm:prSet>
      <dgm:spPr/>
    </dgm:pt>
    <dgm:pt modelId="{A529FBE0-9ACC-FB41-9A68-26C26CDAB115}" type="pres">
      <dgm:prSet presAssocID="{68BB5FD9-127F-F149-8BEB-A9CFF4C494B8}" presName="circleB" presStyleLbl="node1" presStyleIdx="3" presStyleCnt="9"/>
      <dgm:spPr/>
    </dgm:pt>
    <dgm:pt modelId="{76DC5B0B-68E6-7E4D-BE9F-962C6D06F6D1}" type="pres">
      <dgm:prSet presAssocID="{68BB5FD9-127F-F149-8BEB-A9CFF4C494B8}" presName="spaceB" presStyleCnt="0"/>
      <dgm:spPr/>
    </dgm:pt>
    <dgm:pt modelId="{8366D56D-1488-7748-B0A9-35E8970600DE}" type="pres">
      <dgm:prSet presAssocID="{6ACEAE33-598B-F44A-B6F1-335F485EC214}" presName="space" presStyleCnt="0"/>
      <dgm:spPr/>
    </dgm:pt>
    <dgm:pt modelId="{F4133649-AA28-3A43-8093-FF0DC719A835}" type="pres">
      <dgm:prSet presAssocID="{02718A0A-3140-7946-B1A6-EA8B1C63EFF1}" presName="compositeA" presStyleCnt="0"/>
      <dgm:spPr/>
    </dgm:pt>
    <dgm:pt modelId="{5AAB3EDC-DC85-C944-A79B-F27AD514F717}" type="pres">
      <dgm:prSet presAssocID="{02718A0A-3140-7946-B1A6-EA8B1C63EFF1}" presName="textA" presStyleLbl="revTx" presStyleIdx="4" presStyleCnt="9" custScaleX="201886">
        <dgm:presLayoutVars>
          <dgm:bulletEnabled val="1"/>
        </dgm:presLayoutVars>
      </dgm:prSet>
      <dgm:spPr/>
    </dgm:pt>
    <dgm:pt modelId="{96E86346-DC60-9A46-AD7A-48F758F92B91}" type="pres">
      <dgm:prSet presAssocID="{02718A0A-3140-7946-B1A6-EA8B1C63EFF1}" presName="circleA" presStyleLbl="node1" presStyleIdx="4" presStyleCnt="9"/>
      <dgm:spPr/>
    </dgm:pt>
    <dgm:pt modelId="{EA645997-3123-634F-9868-29CA7EF3CCD9}" type="pres">
      <dgm:prSet presAssocID="{02718A0A-3140-7946-B1A6-EA8B1C63EFF1}" presName="spaceA" presStyleCnt="0"/>
      <dgm:spPr/>
    </dgm:pt>
    <dgm:pt modelId="{F46904A8-712E-0B40-90FA-5D200656AC56}" type="pres">
      <dgm:prSet presAssocID="{39C256CF-CD37-444F-9924-ED09E6AC42F5}" presName="space" presStyleCnt="0"/>
      <dgm:spPr/>
    </dgm:pt>
    <dgm:pt modelId="{01511ED4-5737-3246-B425-D1EB97020A42}" type="pres">
      <dgm:prSet presAssocID="{CCC88C45-94E0-C740-88AD-A0DC96E12021}" presName="compositeB" presStyleCnt="0"/>
      <dgm:spPr/>
    </dgm:pt>
    <dgm:pt modelId="{8D77E84F-1666-7243-8FEF-71723D530039}" type="pres">
      <dgm:prSet presAssocID="{CCC88C45-94E0-C740-88AD-A0DC96E12021}" presName="textB" presStyleLbl="revTx" presStyleIdx="5" presStyleCnt="9">
        <dgm:presLayoutVars>
          <dgm:bulletEnabled val="1"/>
        </dgm:presLayoutVars>
      </dgm:prSet>
      <dgm:spPr/>
    </dgm:pt>
    <dgm:pt modelId="{8DA883CC-010E-8C44-AD29-9A45F973588E}" type="pres">
      <dgm:prSet presAssocID="{CCC88C45-94E0-C740-88AD-A0DC96E12021}" presName="circleB" presStyleLbl="node1" presStyleIdx="5" presStyleCnt="9"/>
      <dgm:spPr/>
    </dgm:pt>
    <dgm:pt modelId="{F4028B06-47D0-AC46-963A-9ABF6CBFDAC3}" type="pres">
      <dgm:prSet presAssocID="{CCC88C45-94E0-C740-88AD-A0DC96E12021}" presName="spaceB" presStyleCnt="0"/>
      <dgm:spPr/>
    </dgm:pt>
    <dgm:pt modelId="{4B7AFD4D-DD09-7945-9E4D-05394A425E90}" type="pres">
      <dgm:prSet presAssocID="{0C371456-5DDA-AD48-8D4F-6F768AC652A4}" presName="space" presStyleCnt="0"/>
      <dgm:spPr/>
    </dgm:pt>
    <dgm:pt modelId="{4D1A6B93-111B-CD45-B2B0-B7B26572FA9B}" type="pres">
      <dgm:prSet presAssocID="{EA36F3AE-7752-E341-99AD-E59B2182C472}" presName="compositeA" presStyleCnt="0"/>
      <dgm:spPr/>
    </dgm:pt>
    <dgm:pt modelId="{F4647871-E71E-184D-95C2-D0555240ADE5}" type="pres">
      <dgm:prSet presAssocID="{EA36F3AE-7752-E341-99AD-E59B2182C472}" presName="textA" presStyleLbl="revTx" presStyleIdx="6" presStyleCnt="9">
        <dgm:presLayoutVars>
          <dgm:bulletEnabled val="1"/>
        </dgm:presLayoutVars>
      </dgm:prSet>
      <dgm:spPr/>
    </dgm:pt>
    <dgm:pt modelId="{8D83BB9A-0B04-8440-BF68-7E9CB813F3B3}" type="pres">
      <dgm:prSet presAssocID="{EA36F3AE-7752-E341-99AD-E59B2182C472}" presName="circleA" presStyleLbl="node1" presStyleIdx="6" presStyleCnt="9"/>
      <dgm:spPr/>
    </dgm:pt>
    <dgm:pt modelId="{8EB1B520-8E4F-254E-A894-2B953A0E3690}" type="pres">
      <dgm:prSet presAssocID="{EA36F3AE-7752-E341-99AD-E59B2182C472}" presName="spaceA" presStyleCnt="0"/>
      <dgm:spPr/>
    </dgm:pt>
    <dgm:pt modelId="{078815F3-B12A-4B41-B60E-0E48A97A64F7}" type="pres">
      <dgm:prSet presAssocID="{948F2A1D-7814-5642-9D7E-97E568C13706}" presName="space" presStyleCnt="0"/>
      <dgm:spPr/>
    </dgm:pt>
    <dgm:pt modelId="{546E5426-2B47-8C48-9DE5-6E0D68D314D6}" type="pres">
      <dgm:prSet presAssocID="{19D12488-F813-E844-93C1-89D6A9DA25E7}" presName="compositeB" presStyleCnt="0"/>
      <dgm:spPr/>
    </dgm:pt>
    <dgm:pt modelId="{36F0E5D5-57B4-AB48-BEF4-2555D595A8AF}" type="pres">
      <dgm:prSet presAssocID="{19D12488-F813-E844-93C1-89D6A9DA25E7}" presName="textB" presStyleLbl="revTx" presStyleIdx="7" presStyleCnt="9">
        <dgm:presLayoutVars>
          <dgm:bulletEnabled val="1"/>
        </dgm:presLayoutVars>
      </dgm:prSet>
      <dgm:spPr/>
    </dgm:pt>
    <dgm:pt modelId="{E7C08E12-F469-AA4E-B77F-49E1AC103244}" type="pres">
      <dgm:prSet presAssocID="{19D12488-F813-E844-93C1-89D6A9DA25E7}" presName="circleB" presStyleLbl="node1" presStyleIdx="7" presStyleCnt="9"/>
      <dgm:spPr/>
    </dgm:pt>
    <dgm:pt modelId="{07AB8658-46B4-7A47-A72A-CC001477E36D}" type="pres">
      <dgm:prSet presAssocID="{19D12488-F813-E844-93C1-89D6A9DA25E7}" presName="spaceB" presStyleCnt="0"/>
      <dgm:spPr/>
    </dgm:pt>
    <dgm:pt modelId="{2B1DF253-CCC5-4A4B-9B8E-AE0336C6CA6E}" type="pres">
      <dgm:prSet presAssocID="{40CDD876-106C-7A4D-8E0B-E26E86E5BAE2}" presName="space" presStyleCnt="0"/>
      <dgm:spPr/>
    </dgm:pt>
    <dgm:pt modelId="{46307BBD-D8EA-434D-A2E8-4DCC9E5BDE16}" type="pres">
      <dgm:prSet presAssocID="{709A4E0B-81E8-A242-A8B7-5ECFAF94089F}" presName="compositeA" presStyleCnt="0"/>
      <dgm:spPr/>
    </dgm:pt>
    <dgm:pt modelId="{4F284575-833B-1D47-8945-BE1E230EAC6C}" type="pres">
      <dgm:prSet presAssocID="{709A4E0B-81E8-A242-A8B7-5ECFAF94089F}" presName="textA" presStyleLbl="revTx" presStyleIdx="8" presStyleCnt="9">
        <dgm:presLayoutVars>
          <dgm:bulletEnabled val="1"/>
        </dgm:presLayoutVars>
      </dgm:prSet>
      <dgm:spPr/>
    </dgm:pt>
    <dgm:pt modelId="{93484191-2F49-AA4E-BAA2-9452D070E67C}" type="pres">
      <dgm:prSet presAssocID="{709A4E0B-81E8-A242-A8B7-5ECFAF94089F}" presName="circleA" presStyleLbl="node1" presStyleIdx="8" presStyleCnt="9"/>
      <dgm:spPr/>
    </dgm:pt>
    <dgm:pt modelId="{2AA56249-3B67-CB45-A057-17A4CB4BD82A}" type="pres">
      <dgm:prSet presAssocID="{709A4E0B-81E8-A242-A8B7-5ECFAF94089F}" presName="spaceA" presStyleCnt="0"/>
      <dgm:spPr/>
    </dgm:pt>
  </dgm:ptLst>
  <dgm:cxnLst>
    <dgm:cxn modelId="{23CA2D00-F231-2C45-B699-E4E9B2D0B016}" type="presOf" srcId="{19D12488-F813-E844-93C1-89D6A9DA25E7}" destId="{36F0E5D5-57B4-AB48-BEF4-2555D595A8AF}" srcOrd="0" destOrd="0" presId="urn:microsoft.com/office/officeart/2005/8/layout/hProcess11"/>
    <dgm:cxn modelId="{34543709-3BC4-364E-A012-7C8B31FB6EBA}" srcId="{984E7882-85C8-3046-91D5-0CD4B461C4EA}" destId="{68BB5FD9-127F-F149-8BEB-A9CFF4C494B8}" srcOrd="3" destOrd="0" parTransId="{568C06AF-1E1F-C240-A205-7ABD56B67FB2}" sibTransId="{6ACEAE33-598B-F44A-B6F1-335F485EC214}"/>
    <dgm:cxn modelId="{10639933-5A1A-8146-9617-69591616729B}" type="presOf" srcId="{330DCF4B-E8F6-F64D-A88E-876998B39B39}" destId="{4F284575-833B-1D47-8945-BE1E230EAC6C}" srcOrd="0" destOrd="1" presId="urn:microsoft.com/office/officeart/2005/8/layout/hProcess11"/>
    <dgm:cxn modelId="{BC62D134-5857-3149-8E99-7EB361A2F39B}" type="presOf" srcId="{EA36F3AE-7752-E341-99AD-E59B2182C472}" destId="{F4647871-E71E-184D-95C2-D0555240ADE5}" srcOrd="0" destOrd="0" presId="urn:microsoft.com/office/officeart/2005/8/layout/hProcess11"/>
    <dgm:cxn modelId="{C9DE3563-87E0-1C41-9A07-D1B3ADB0F217}" type="presOf" srcId="{7A6C218B-0113-D443-AA36-AD17A9C8A304}" destId="{1D0258FC-090C-4A48-A737-3FAF09A09950}" srcOrd="0" destOrd="0" presId="urn:microsoft.com/office/officeart/2005/8/layout/hProcess11"/>
    <dgm:cxn modelId="{A62BB64C-B20F-824B-B576-F302CB472C81}" type="presOf" srcId="{24DFFB18-7999-EC4A-AA91-52231966E59E}" destId="{36F0E5D5-57B4-AB48-BEF4-2555D595A8AF}" srcOrd="0" destOrd="1" presId="urn:microsoft.com/office/officeart/2005/8/layout/hProcess11"/>
    <dgm:cxn modelId="{A6E41972-6013-444D-BFF2-479E6414C772}" type="presOf" srcId="{2B674B20-6F1E-5549-8553-87B1229D9B4F}" destId="{F4647871-E71E-184D-95C2-D0555240ADE5}" srcOrd="0" destOrd="1" presId="urn:microsoft.com/office/officeart/2005/8/layout/hProcess11"/>
    <dgm:cxn modelId="{4FFC4453-84CB-3D4B-A9C9-2BB60CEF9BC9}" srcId="{984E7882-85C8-3046-91D5-0CD4B461C4EA}" destId="{02718A0A-3140-7946-B1A6-EA8B1C63EFF1}" srcOrd="4" destOrd="0" parTransId="{0DD54DEE-953B-594B-973C-291DD55EB92A}" sibTransId="{39C256CF-CD37-444F-9924-ED09E6AC42F5}"/>
    <dgm:cxn modelId="{15DFBD54-EDAA-7143-B0FB-E63303D83BB7}" type="presOf" srcId="{68BB5FD9-127F-F149-8BEB-A9CFF4C494B8}" destId="{8EDDBF13-67B4-E44B-9C7B-5D0696EFFD54}" srcOrd="0" destOrd="0" presId="urn:microsoft.com/office/officeart/2005/8/layout/hProcess11"/>
    <dgm:cxn modelId="{30C2E857-BCD9-D249-BFAA-6EED8F81F4E6}" srcId="{984E7882-85C8-3046-91D5-0CD4B461C4EA}" destId="{7A6C218B-0113-D443-AA36-AD17A9C8A304}" srcOrd="1" destOrd="0" parTransId="{AF22841C-6457-C041-88AC-0F6E5EAC2F24}" sibTransId="{87088782-483B-8744-A9D0-E25254967364}"/>
    <dgm:cxn modelId="{98BBEE7A-C896-B044-9A46-16CE2EDD3203}" srcId="{02718A0A-3140-7946-B1A6-EA8B1C63EFF1}" destId="{25F99116-2CC4-0944-A73C-643CC05E6585}" srcOrd="0" destOrd="0" parTransId="{5E8C4BE1-601F-714A-BF41-E3AF12EC2F49}" sibTransId="{64194EC9-5B59-0E47-861D-AD828C6D6A1B}"/>
    <dgm:cxn modelId="{0BE58E8B-36F0-5C46-A0F6-73A63FFFF31E}" type="presOf" srcId="{25F99116-2CC4-0944-A73C-643CC05E6585}" destId="{5AAB3EDC-DC85-C944-A79B-F27AD514F717}" srcOrd="0" destOrd="1" presId="urn:microsoft.com/office/officeart/2005/8/layout/hProcess11"/>
    <dgm:cxn modelId="{FBE6E28C-78FE-7E48-8FD7-AD2F97B74233}" type="presOf" srcId="{DADA4B27-3FB0-9244-81FC-D93497FBA6CB}" destId="{35FA8F44-6898-744F-9167-BB589979CD7B}" srcOrd="0" destOrd="0" presId="urn:microsoft.com/office/officeart/2005/8/layout/hProcess11"/>
    <dgm:cxn modelId="{21D2E094-5125-5C49-8ACE-B26807ADE9BD}" srcId="{19D12488-F813-E844-93C1-89D6A9DA25E7}" destId="{24DFFB18-7999-EC4A-AA91-52231966E59E}" srcOrd="0" destOrd="0" parTransId="{7053B8C8-4A4D-9C48-89F9-4CF65097CF77}" sibTransId="{A999F7AA-5950-A546-83F1-07026E7DBB2F}"/>
    <dgm:cxn modelId="{3A7B4199-4F5C-0E49-8418-6217D58A3DA4}" srcId="{984E7882-85C8-3046-91D5-0CD4B461C4EA}" destId="{EA36F3AE-7752-E341-99AD-E59B2182C472}" srcOrd="6" destOrd="0" parTransId="{F7A8A87C-F2B1-2D42-8528-D3A62A4A7A05}" sibTransId="{948F2A1D-7814-5642-9D7E-97E568C13706}"/>
    <dgm:cxn modelId="{72F0B19F-E6F1-1846-8D54-339D581E4B47}" type="presOf" srcId="{91A45557-F7A5-0E43-9B09-32BD988F78B7}" destId="{3BAA1A76-ACEF-9949-AE52-C2C9828D66B9}" srcOrd="0" destOrd="0" presId="urn:microsoft.com/office/officeart/2005/8/layout/hProcess11"/>
    <dgm:cxn modelId="{CDD353AC-39BF-484D-B688-3346CDC77589}" srcId="{984E7882-85C8-3046-91D5-0CD4B461C4EA}" destId="{91A45557-F7A5-0E43-9B09-32BD988F78B7}" srcOrd="2" destOrd="0" parTransId="{31729D78-9B7F-3E4D-A936-8E6287CA72B7}" sibTransId="{F6E41E8D-50E6-5F4C-8CC5-E1CD32E377D1}"/>
    <dgm:cxn modelId="{1DA3DDAD-2D86-244C-AF41-0AB7A562325B}" type="presOf" srcId="{984E7882-85C8-3046-91D5-0CD4B461C4EA}" destId="{3C675730-ECBC-A745-B66C-5BEEA1F5326C}" srcOrd="0" destOrd="0" presId="urn:microsoft.com/office/officeart/2005/8/layout/hProcess11"/>
    <dgm:cxn modelId="{85B4F2AF-FEBF-EF4C-B075-9306DA6C9FAF}" srcId="{984E7882-85C8-3046-91D5-0CD4B461C4EA}" destId="{DADA4B27-3FB0-9244-81FC-D93497FBA6CB}" srcOrd="0" destOrd="0" parTransId="{C8B23740-C5C4-3D45-9210-12176CEDC930}" sibTransId="{6EC168AD-CC60-3347-805B-DFE356070205}"/>
    <dgm:cxn modelId="{F5F026B4-E24D-BC41-8ABE-00AF7C3993D9}" srcId="{984E7882-85C8-3046-91D5-0CD4B461C4EA}" destId="{19D12488-F813-E844-93C1-89D6A9DA25E7}" srcOrd="7" destOrd="0" parTransId="{5D9FCE5B-1B47-244A-8AF7-15CBA5D3D88D}" sibTransId="{40CDD876-106C-7A4D-8E0B-E26E86E5BAE2}"/>
    <dgm:cxn modelId="{1E4D65B4-5F3F-7148-B43B-4EB9B64D24C1}" srcId="{CCC88C45-94E0-C740-88AD-A0DC96E12021}" destId="{67CCA9DD-A4F8-BB40-8ADB-6BAB8D7F88EF}" srcOrd="0" destOrd="0" parTransId="{C0C1309C-54DA-5D43-89A6-FF3657BD6111}" sibTransId="{2C3E1AA7-B876-1249-B2C0-957599344B48}"/>
    <dgm:cxn modelId="{6DD161BC-561B-8040-9BB4-AAECB38C19FA}" srcId="{EA36F3AE-7752-E341-99AD-E59B2182C472}" destId="{2B674B20-6F1E-5549-8553-87B1229D9B4F}" srcOrd="0" destOrd="0" parTransId="{ED8F4220-B1AA-EC4D-A792-6C866B9FE1C6}" sibTransId="{D1EB388A-3B85-9F41-90AD-70C0CEF169A5}"/>
    <dgm:cxn modelId="{2A531BCA-2BC8-7846-965A-7EF292A7E535}" type="presOf" srcId="{CCC88C45-94E0-C740-88AD-A0DC96E12021}" destId="{8D77E84F-1666-7243-8FEF-71723D530039}" srcOrd="0" destOrd="0" presId="urn:microsoft.com/office/officeart/2005/8/layout/hProcess11"/>
    <dgm:cxn modelId="{3F5068CB-F18F-B547-8C6F-904DA2C26339}" srcId="{709A4E0B-81E8-A242-A8B7-5ECFAF94089F}" destId="{330DCF4B-E8F6-F64D-A88E-876998B39B39}" srcOrd="0" destOrd="0" parTransId="{7D507735-3A22-3445-BC92-FCB9D165B87A}" sibTransId="{4A5E671E-AEDD-D749-AE94-D34D1DFBF84A}"/>
    <dgm:cxn modelId="{37228CD3-B0E2-C641-8BB4-27BD0305C94B}" type="presOf" srcId="{67CCA9DD-A4F8-BB40-8ADB-6BAB8D7F88EF}" destId="{8D77E84F-1666-7243-8FEF-71723D530039}" srcOrd="0" destOrd="1" presId="urn:microsoft.com/office/officeart/2005/8/layout/hProcess11"/>
    <dgm:cxn modelId="{32EA34D6-F683-954A-B1A5-B9A18300A18B}" type="presOf" srcId="{02718A0A-3140-7946-B1A6-EA8B1C63EFF1}" destId="{5AAB3EDC-DC85-C944-A79B-F27AD514F717}" srcOrd="0" destOrd="0" presId="urn:microsoft.com/office/officeart/2005/8/layout/hProcess11"/>
    <dgm:cxn modelId="{5B08DFDA-8447-9943-A4E3-42A6C8CB14E9}" type="presOf" srcId="{709A4E0B-81E8-A242-A8B7-5ECFAF94089F}" destId="{4F284575-833B-1D47-8945-BE1E230EAC6C}" srcOrd="0" destOrd="0" presId="urn:microsoft.com/office/officeart/2005/8/layout/hProcess11"/>
    <dgm:cxn modelId="{D77E81E0-0B8F-4146-8AC2-07C9F21370A1}" srcId="{984E7882-85C8-3046-91D5-0CD4B461C4EA}" destId="{709A4E0B-81E8-A242-A8B7-5ECFAF94089F}" srcOrd="8" destOrd="0" parTransId="{2DB59B0C-23D9-1C43-A633-220EA08D3DB0}" sibTransId="{F8F882A6-5378-734C-AD58-7B777F506A9A}"/>
    <dgm:cxn modelId="{B16868E8-F1C1-3547-9113-239925BD38FD}" srcId="{984E7882-85C8-3046-91D5-0CD4B461C4EA}" destId="{CCC88C45-94E0-C740-88AD-A0DC96E12021}" srcOrd="5" destOrd="0" parTransId="{7FD5FD7C-2D36-2A4C-9ED8-EB94D1B1250B}" sibTransId="{0C371456-5DDA-AD48-8D4F-6F768AC652A4}"/>
    <dgm:cxn modelId="{B5BBE1DF-CBD0-154B-9D57-62E513F6D461}" type="presParOf" srcId="{3C675730-ECBC-A745-B66C-5BEEA1F5326C}" destId="{E8FAAB77-B722-4543-A76B-7DB1AF94F6B5}" srcOrd="0" destOrd="0" presId="urn:microsoft.com/office/officeart/2005/8/layout/hProcess11"/>
    <dgm:cxn modelId="{6C3C0267-14CD-B348-8345-E264ABECA190}" type="presParOf" srcId="{3C675730-ECBC-A745-B66C-5BEEA1F5326C}" destId="{A909E959-BA3C-4141-97B2-802C467CF0E9}" srcOrd="1" destOrd="0" presId="urn:microsoft.com/office/officeart/2005/8/layout/hProcess11"/>
    <dgm:cxn modelId="{8DD19C4C-04DE-E840-9B28-52146DAF85A6}" type="presParOf" srcId="{A909E959-BA3C-4141-97B2-802C467CF0E9}" destId="{FFBA9325-EF6B-F346-9A12-73C206A61393}" srcOrd="0" destOrd="0" presId="urn:microsoft.com/office/officeart/2005/8/layout/hProcess11"/>
    <dgm:cxn modelId="{46E379F0-150C-3145-A1E5-ADCBFEE899CA}" type="presParOf" srcId="{FFBA9325-EF6B-F346-9A12-73C206A61393}" destId="{35FA8F44-6898-744F-9167-BB589979CD7B}" srcOrd="0" destOrd="0" presId="urn:microsoft.com/office/officeart/2005/8/layout/hProcess11"/>
    <dgm:cxn modelId="{B50E0BFC-775D-CC48-981A-4B55F8D58F7D}" type="presParOf" srcId="{FFBA9325-EF6B-F346-9A12-73C206A61393}" destId="{6BC191C4-B5A3-D446-B432-D97F4B9DBDAD}" srcOrd="1" destOrd="0" presId="urn:microsoft.com/office/officeart/2005/8/layout/hProcess11"/>
    <dgm:cxn modelId="{B3CD52DC-79C9-9C4C-B2F5-1EF999E12989}" type="presParOf" srcId="{FFBA9325-EF6B-F346-9A12-73C206A61393}" destId="{CC2F3318-4394-B547-8C2C-00E6469FDD4A}" srcOrd="2" destOrd="0" presId="urn:microsoft.com/office/officeart/2005/8/layout/hProcess11"/>
    <dgm:cxn modelId="{483F546E-F321-234C-9A00-6FA13C6F4B2D}" type="presParOf" srcId="{A909E959-BA3C-4141-97B2-802C467CF0E9}" destId="{18BBFC4C-1FF0-7248-8933-C2FCBFAC9695}" srcOrd="1" destOrd="0" presId="urn:microsoft.com/office/officeart/2005/8/layout/hProcess11"/>
    <dgm:cxn modelId="{7A22AE7C-D18C-1E4A-9A33-FEE3AE602C32}" type="presParOf" srcId="{A909E959-BA3C-4141-97B2-802C467CF0E9}" destId="{19C89E2D-B861-3044-80E5-CCCED4BB5AC3}" srcOrd="2" destOrd="0" presId="urn:microsoft.com/office/officeart/2005/8/layout/hProcess11"/>
    <dgm:cxn modelId="{94DAD840-5218-0C46-8C9F-9D680A38598A}" type="presParOf" srcId="{19C89E2D-B861-3044-80E5-CCCED4BB5AC3}" destId="{1D0258FC-090C-4A48-A737-3FAF09A09950}" srcOrd="0" destOrd="0" presId="urn:microsoft.com/office/officeart/2005/8/layout/hProcess11"/>
    <dgm:cxn modelId="{F0EF46BB-6C00-0B4E-8B0D-08D4377DC97D}" type="presParOf" srcId="{19C89E2D-B861-3044-80E5-CCCED4BB5AC3}" destId="{A9A0A8EE-5879-C843-A850-3C32CBE3915C}" srcOrd="1" destOrd="0" presId="urn:microsoft.com/office/officeart/2005/8/layout/hProcess11"/>
    <dgm:cxn modelId="{8FA0F836-4ECB-0C45-A2C9-76D7A3604273}" type="presParOf" srcId="{19C89E2D-B861-3044-80E5-CCCED4BB5AC3}" destId="{00F2BD93-F386-0E42-9B65-AC44AB41A803}" srcOrd="2" destOrd="0" presId="urn:microsoft.com/office/officeart/2005/8/layout/hProcess11"/>
    <dgm:cxn modelId="{0D2A5A5A-0C63-2644-9C4F-88ADE6F08880}" type="presParOf" srcId="{A909E959-BA3C-4141-97B2-802C467CF0E9}" destId="{F4A97C59-3E9C-2B40-BC2C-22932C04D192}" srcOrd="3" destOrd="0" presId="urn:microsoft.com/office/officeart/2005/8/layout/hProcess11"/>
    <dgm:cxn modelId="{BF7E00FC-1013-C84B-B048-506E7AD601E3}" type="presParOf" srcId="{A909E959-BA3C-4141-97B2-802C467CF0E9}" destId="{C87DC4E2-1908-BD45-9653-A4FDEF8F1E63}" srcOrd="4" destOrd="0" presId="urn:microsoft.com/office/officeart/2005/8/layout/hProcess11"/>
    <dgm:cxn modelId="{776D8F81-F852-8649-B948-A611BA02D365}" type="presParOf" srcId="{C87DC4E2-1908-BD45-9653-A4FDEF8F1E63}" destId="{3BAA1A76-ACEF-9949-AE52-C2C9828D66B9}" srcOrd="0" destOrd="0" presId="urn:microsoft.com/office/officeart/2005/8/layout/hProcess11"/>
    <dgm:cxn modelId="{64B04E60-1482-8E4D-AC37-9A7B957F84AE}" type="presParOf" srcId="{C87DC4E2-1908-BD45-9653-A4FDEF8F1E63}" destId="{56AEABA2-7EA3-0F42-9F97-9836ED1DA345}" srcOrd="1" destOrd="0" presId="urn:microsoft.com/office/officeart/2005/8/layout/hProcess11"/>
    <dgm:cxn modelId="{41F832DA-C5B5-BD42-A842-3A29747136A1}" type="presParOf" srcId="{C87DC4E2-1908-BD45-9653-A4FDEF8F1E63}" destId="{7C4A23F5-A345-5E47-8A69-4C0EF37D5D2B}" srcOrd="2" destOrd="0" presId="urn:microsoft.com/office/officeart/2005/8/layout/hProcess11"/>
    <dgm:cxn modelId="{6F55FCE6-413A-B741-B78F-398E2A77D718}" type="presParOf" srcId="{A909E959-BA3C-4141-97B2-802C467CF0E9}" destId="{FB0AB483-0262-A940-80A6-4961D055EF88}" srcOrd="5" destOrd="0" presId="urn:microsoft.com/office/officeart/2005/8/layout/hProcess11"/>
    <dgm:cxn modelId="{69719B01-6559-E74A-AEAF-72777BC2035A}" type="presParOf" srcId="{A909E959-BA3C-4141-97B2-802C467CF0E9}" destId="{A7489E8E-FD47-2941-A6CD-48CBB7C22105}" srcOrd="6" destOrd="0" presId="urn:microsoft.com/office/officeart/2005/8/layout/hProcess11"/>
    <dgm:cxn modelId="{85AAF014-29C0-FF41-A506-093E44892084}" type="presParOf" srcId="{A7489E8E-FD47-2941-A6CD-48CBB7C22105}" destId="{8EDDBF13-67B4-E44B-9C7B-5D0696EFFD54}" srcOrd="0" destOrd="0" presId="urn:microsoft.com/office/officeart/2005/8/layout/hProcess11"/>
    <dgm:cxn modelId="{AE8D214D-F4BB-DD4B-B709-71093D660AB5}" type="presParOf" srcId="{A7489E8E-FD47-2941-A6CD-48CBB7C22105}" destId="{A529FBE0-9ACC-FB41-9A68-26C26CDAB115}" srcOrd="1" destOrd="0" presId="urn:microsoft.com/office/officeart/2005/8/layout/hProcess11"/>
    <dgm:cxn modelId="{905535C5-A6BF-D045-BBD4-BF9B96A9092E}" type="presParOf" srcId="{A7489E8E-FD47-2941-A6CD-48CBB7C22105}" destId="{76DC5B0B-68E6-7E4D-BE9F-962C6D06F6D1}" srcOrd="2" destOrd="0" presId="urn:microsoft.com/office/officeart/2005/8/layout/hProcess11"/>
    <dgm:cxn modelId="{8A01C2D2-FE78-A047-91A9-24CEAE734C4D}" type="presParOf" srcId="{A909E959-BA3C-4141-97B2-802C467CF0E9}" destId="{8366D56D-1488-7748-B0A9-35E8970600DE}" srcOrd="7" destOrd="0" presId="urn:microsoft.com/office/officeart/2005/8/layout/hProcess11"/>
    <dgm:cxn modelId="{9FC4D177-602E-3345-9F05-D44FA31051AA}" type="presParOf" srcId="{A909E959-BA3C-4141-97B2-802C467CF0E9}" destId="{F4133649-AA28-3A43-8093-FF0DC719A835}" srcOrd="8" destOrd="0" presId="urn:microsoft.com/office/officeart/2005/8/layout/hProcess11"/>
    <dgm:cxn modelId="{B523F23B-3EE5-4C4A-9C8B-BB8BF050438B}" type="presParOf" srcId="{F4133649-AA28-3A43-8093-FF0DC719A835}" destId="{5AAB3EDC-DC85-C944-A79B-F27AD514F717}" srcOrd="0" destOrd="0" presId="urn:microsoft.com/office/officeart/2005/8/layout/hProcess11"/>
    <dgm:cxn modelId="{6CA847A3-15EB-0F42-957D-642A9999B517}" type="presParOf" srcId="{F4133649-AA28-3A43-8093-FF0DC719A835}" destId="{96E86346-DC60-9A46-AD7A-48F758F92B91}" srcOrd="1" destOrd="0" presId="urn:microsoft.com/office/officeart/2005/8/layout/hProcess11"/>
    <dgm:cxn modelId="{5431A58B-DE30-ED42-B49D-D20E96005165}" type="presParOf" srcId="{F4133649-AA28-3A43-8093-FF0DC719A835}" destId="{EA645997-3123-634F-9868-29CA7EF3CCD9}" srcOrd="2" destOrd="0" presId="urn:microsoft.com/office/officeart/2005/8/layout/hProcess11"/>
    <dgm:cxn modelId="{651DABD7-4D56-B548-AB0A-D53DBC47D739}" type="presParOf" srcId="{A909E959-BA3C-4141-97B2-802C467CF0E9}" destId="{F46904A8-712E-0B40-90FA-5D200656AC56}" srcOrd="9" destOrd="0" presId="urn:microsoft.com/office/officeart/2005/8/layout/hProcess11"/>
    <dgm:cxn modelId="{A3B813F1-FE72-A64F-84A4-982B7EFCCF1B}" type="presParOf" srcId="{A909E959-BA3C-4141-97B2-802C467CF0E9}" destId="{01511ED4-5737-3246-B425-D1EB97020A42}" srcOrd="10" destOrd="0" presId="urn:microsoft.com/office/officeart/2005/8/layout/hProcess11"/>
    <dgm:cxn modelId="{B16268BA-3D68-E541-8F0D-2A8A0C7E1B63}" type="presParOf" srcId="{01511ED4-5737-3246-B425-D1EB97020A42}" destId="{8D77E84F-1666-7243-8FEF-71723D530039}" srcOrd="0" destOrd="0" presId="urn:microsoft.com/office/officeart/2005/8/layout/hProcess11"/>
    <dgm:cxn modelId="{7ACD5D80-35E6-8A4D-8D33-A155240DA76D}" type="presParOf" srcId="{01511ED4-5737-3246-B425-D1EB97020A42}" destId="{8DA883CC-010E-8C44-AD29-9A45F973588E}" srcOrd="1" destOrd="0" presId="urn:microsoft.com/office/officeart/2005/8/layout/hProcess11"/>
    <dgm:cxn modelId="{8BE2C1B4-FED8-E947-89D3-EEC33CFDAB47}" type="presParOf" srcId="{01511ED4-5737-3246-B425-D1EB97020A42}" destId="{F4028B06-47D0-AC46-963A-9ABF6CBFDAC3}" srcOrd="2" destOrd="0" presId="urn:microsoft.com/office/officeart/2005/8/layout/hProcess11"/>
    <dgm:cxn modelId="{08D4F925-99BF-5F45-A21A-566320FA071C}" type="presParOf" srcId="{A909E959-BA3C-4141-97B2-802C467CF0E9}" destId="{4B7AFD4D-DD09-7945-9E4D-05394A425E90}" srcOrd="11" destOrd="0" presId="urn:microsoft.com/office/officeart/2005/8/layout/hProcess11"/>
    <dgm:cxn modelId="{FAB56CFB-A6C6-F04F-9A20-0CB06C003B18}" type="presParOf" srcId="{A909E959-BA3C-4141-97B2-802C467CF0E9}" destId="{4D1A6B93-111B-CD45-B2B0-B7B26572FA9B}" srcOrd="12" destOrd="0" presId="urn:microsoft.com/office/officeart/2005/8/layout/hProcess11"/>
    <dgm:cxn modelId="{C9A3475C-95F3-0848-94F0-2AEDCDBF0966}" type="presParOf" srcId="{4D1A6B93-111B-CD45-B2B0-B7B26572FA9B}" destId="{F4647871-E71E-184D-95C2-D0555240ADE5}" srcOrd="0" destOrd="0" presId="urn:microsoft.com/office/officeart/2005/8/layout/hProcess11"/>
    <dgm:cxn modelId="{90ABC9DE-CFF4-724C-ABA1-C0EE8E1967CB}" type="presParOf" srcId="{4D1A6B93-111B-CD45-B2B0-B7B26572FA9B}" destId="{8D83BB9A-0B04-8440-BF68-7E9CB813F3B3}" srcOrd="1" destOrd="0" presId="urn:microsoft.com/office/officeart/2005/8/layout/hProcess11"/>
    <dgm:cxn modelId="{5739CBD0-A173-CF4B-8DEE-95485D0414E4}" type="presParOf" srcId="{4D1A6B93-111B-CD45-B2B0-B7B26572FA9B}" destId="{8EB1B520-8E4F-254E-A894-2B953A0E3690}" srcOrd="2" destOrd="0" presId="urn:microsoft.com/office/officeart/2005/8/layout/hProcess11"/>
    <dgm:cxn modelId="{963DE2C7-32D5-5E47-A64A-E0A5D9E79BB5}" type="presParOf" srcId="{A909E959-BA3C-4141-97B2-802C467CF0E9}" destId="{078815F3-B12A-4B41-B60E-0E48A97A64F7}" srcOrd="13" destOrd="0" presId="urn:microsoft.com/office/officeart/2005/8/layout/hProcess11"/>
    <dgm:cxn modelId="{16A94FE6-25A0-2E40-ACE2-1C1510B2231F}" type="presParOf" srcId="{A909E959-BA3C-4141-97B2-802C467CF0E9}" destId="{546E5426-2B47-8C48-9DE5-6E0D68D314D6}" srcOrd="14" destOrd="0" presId="urn:microsoft.com/office/officeart/2005/8/layout/hProcess11"/>
    <dgm:cxn modelId="{AE22EA37-CA3E-D84F-9A30-AC7622BA538E}" type="presParOf" srcId="{546E5426-2B47-8C48-9DE5-6E0D68D314D6}" destId="{36F0E5D5-57B4-AB48-BEF4-2555D595A8AF}" srcOrd="0" destOrd="0" presId="urn:microsoft.com/office/officeart/2005/8/layout/hProcess11"/>
    <dgm:cxn modelId="{CF1513AB-FF01-674C-83DB-E0FD0FC7530D}" type="presParOf" srcId="{546E5426-2B47-8C48-9DE5-6E0D68D314D6}" destId="{E7C08E12-F469-AA4E-B77F-49E1AC103244}" srcOrd="1" destOrd="0" presId="urn:microsoft.com/office/officeart/2005/8/layout/hProcess11"/>
    <dgm:cxn modelId="{11FEE3C5-A31B-8747-A976-663CA7BBCBF0}" type="presParOf" srcId="{546E5426-2B47-8C48-9DE5-6E0D68D314D6}" destId="{07AB8658-46B4-7A47-A72A-CC001477E36D}" srcOrd="2" destOrd="0" presId="urn:microsoft.com/office/officeart/2005/8/layout/hProcess11"/>
    <dgm:cxn modelId="{3C10E127-5D19-CB4D-AA9F-8B952519AC55}" type="presParOf" srcId="{A909E959-BA3C-4141-97B2-802C467CF0E9}" destId="{2B1DF253-CCC5-4A4B-9B8E-AE0336C6CA6E}" srcOrd="15" destOrd="0" presId="urn:microsoft.com/office/officeart/2005/8/layout/hProcess11"/>
    <dgm:cxn modelId="{D35F9250-EC98-C94D-83AD-B3512CA382F4}" type="presParOf" srcId="{A909E959-BA3C-4141-97B2-802C467CF0E9}" destId="{46307BBD-D8EA-434D-A2E8-4DCC9E5BDE16}" srcOrd="16" destOrd="0" presId="urn:microsoft.com/office/officeart/2005/8/layout/hProcess11"/>
    <dgm:cxn modelId="{27F9AC84-33FE-2941-A36A-D626FAAA0FD6}" type="presParOf" srcId="{46307BBD-D8EA-434D-A2E8-4DCC9E5BDE16}" destId="{4F284575-833B-1D47-8945-BE1E230EAC6C}" srcOrd="0" destOrd="0" presId="urn:microsoft.com/office/officeart/2005/8/layout/hProcess11"/>
    <dgm:cxn modelId="{55D23DF8-5B5A-4948-BFE6-3AE36EBB5309}" type="presParOf" srcId="{46307BBD-D8EA-434D-A2E8-4DCC9E5BDE16}" destId="{93484191-2F49-AA4E-BAA2-9452D070E67C}" srcOrd="1" destOrd="0" presId="urn:microsoft.com/office/officeart/2005/8/layout/hProcess11"/>
    <dgm:cxn modelId="{F2BF68A7-472F-B443-B710-F6526EFC7ECA}" type="presParOf" srcId="{46307BBD-D8EA-434D-A2E8-4DCC9E5BDE16}" destId="{2AA56249-3B67-CB45-A057-17A4CB4BD82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84E7882-85C8-3046-91D5-0CD4B461C4EA}" type="doc">
      <dgm:prSet loTypeId="urn:microsoft.com/office/officeart/2005/8/layout/hProcess11" loCatId="" qsTypeId="urn:microsoft.com/office/officeart/2005/8/quickstyle/simple1" qsCatId="simple" csTypeId="urn:microsoft.com/office/officeart/2005/8/colors/accent1_2" csCatId="accent1" phldr="1"/>
      <dgm:spPr/>
    </dgm:pt>
    <dgm:pt modelId="{7A6C218B-0113-D443-AA36-AD17A9C8A304}">
      <dgm:prSet phldrT="[Text]" custT="1"/>
      <dgm:spPr/>
      <dgm:t>
        <a:bodyPr/>
        <a:lstStyle/>
        <a:p>
          <a:r>
            <a:rPr lang="en-GB" sz="1000" b="1" dirty="0">
              <a:solidFill>
                <a:srgbClr val="0070C0"/>
              </a:solidFill>
            </a:rPr>
            <a:t>.</a:t>
          </a:r>
        </a:p>
      </dgm:t>
    </dgm:pt>
    <dgm:pt modelId="{AF22841C-6457-C041-88AC-0F6E5EAC2F24}" type="parTrans" cxnId="{30C2E857-BCD9-D249-BFAA-6EED8F81F4E6}">
      <dgm:prSet/>
      <dgm:spPr/>
      <dgm:t>
        <a:bodyPr/>
        <a:lstStyle/>
        <a:p>
          <a:endParaRPr lang="en-GB" sz="1200">
            <a:solidFill>
              <a:srgbClr val="0070C0"/>
            </a:solidFill>
          </a:endParaRPr>
        </a:p>
      </dgm:t>
    </dgm:pt>
    <dgm:pt modelId="{87088782-483B-8744-A9D0-E25254967364}" type="sibTrans" cxnId="{30C2E857-BCD9-D249-BFAA-6EED8F81F4E6}">
      <dgm:prSet/>
      <dgm:spPr/>
      <dgm:t>
        <a:bodyPr/>
        <a:lstStyle/>
        <a:p>
          <a:endParaRPr lang="en-GB" sz="1200">
            <a:solidFill>
              <a:srgbClr val="0070C0"/>
            </a:solidFill>
          </a:endParaRPr>
        </a:p>
      </dgm:t>
    </dgm:pt>
    <dgm:pt modelId="{91A45557-F7A5-0E43-9B09-32BD988F78B7}">
      <dgm:prSet phldrT="[Text]" custT="1"/>
      <dgm:spPr/>
      <dgm:t>
        <a:bodyPr/>
        <a:lstStyle/>
        <a:p>
          <a:r>
            <a:rPr lang="en-GB" sz="1000" b="1" dirty="0">
              <a:solidFill>
                <a:srgbClr val="0070C0"/>
              </a:solidFill>
            </a:rPr>
            <a:t>1935</a:t>
          </a:r>
        </a:p>
      </dgm:t>
    </dgm:pt>
    <dgm:pt modelId="{31729D78-9B7F-3E4D-A936-8E6287CA72B7}" type="parTrans" cxnId="{CDD353AC-39BF-484D-B688-3346CDC77589}">
      <dgm:prSet/>
      <dgm:spPr/>
      <dgm:t>
        <a:bodyPr/>
        <a:lstStyle/>
        <a:p>
          <a:endParaRPr lang="en-GB" sz="1200">
            <a:solidFill>
              <a:srgbClr val="0070C0"/>
            </a:solidFill>
          </a:endParaRPr>
        </a:p>
      </dgm:t>
    </dgm:pt>
    <dgm:pt modelId="{F6E41E8D-50E6-5F4C-8CC5-E1CD32E377D1}" type="sibTrans" cxnId="{CDD353AC-39BF-484D-B688-3346CDC77589}">
      <dgm:prSet/>
      <dgm:spPr/>
      <dgm:t>
        <a:bodyPr/>
        <a:lstStyle/>
        <a:p>
          <a:endParaRPr lang="en-GB" sz="1200">
            <a:solidFill>
              <a:srgbClr val="0070C0"/>
            </a:solidFill>
          </a:endParaRPr>
        </a:p>
      </dgm:t>
    </dgm:pt>
    <dgm:pt modelId="{8C8D7305-BC2C-7445-BD86-000A46188E03}">
      <dgm:prSet custT="1"/>
      <dgm:spPr/>
      <dgm:t>
        <a:bodyPr/>
        <a:lstStyle/>
        <a:p>
          <a:r>
            <a:rPr lang="en-GB" sz="600" dirty="0">
              <a:solidFill>
                <a:srgbClr val="0070C0"/>
              </a:solidFill>
            </a:rPr>
            <a:t>First geological survey</a:t>
          </a:r>
        </a:p>
      </dgm:t>
    </dgm:pt>
    <dgm:pt modelId="{84A59FE7-0AC0-AA4E-83AA-D08C159FD116}" type="parTrans" cxnId="{DB203362-9669-DA4D-94BE-25C7CDB762AA}">
      <dgm:prSet/>
      <dgm:spPr/>
      <dgm:t>
        <a:bodyPr/>
        <a:lstStyle/>
        <a:p>
          <a:endParaRPr lang="en-GB" sz="1200">
            <a:solidFill>
              <a:srgbClr val="0070C0"/>
            </a:solidFill>
          </a:endParaRPr>
        </a:p>
      </dgm:t>
    </dgm:pt>
    <dgm:pt modelId="{3481FA3C-565A-D848-943F-47F0AFD8A0DC}" type="sibTrans" cxnId="{DB203362-9669-DA4D-94BE-25C7CDB762AA}">
      <dgm:prSet/>
      <dgm:spPr/>
      <dgm:t>
        <a:bodyPr/>
        <a:lstStyle/>
        <a:p>
          <a:endParaRPr lang="en-GB" sz="1200">
            <a:solidFill>
              <a:srgbClr val="0070C0"/>
            </a:solidFill>
          </a:endParaRPr>
        </a:p>
      </dgm:t>
    </dgm:pt>
    <dgm:pt modelId="{68BB5FD9-127F-F149-8BEB-A9CFF4C494B8}">
      <dgm:prSet custT="1"/>
      <dgm:spPr/>
      <dgm:t>
        <a:bodyPr/>
        <a:lstStyle/>
        <a:p>
          <a:r>
            <a:rPr lang="en-GB" sz="1000" b="1" dirty="0">
              <a:solidFill>
                <a:srgbClr val="0070C0"/>
              </a:solidFill>
            </a:rPr>
            <a:t>1939</a:t>
          </a:r>
        </a:p>
      </dgm:t>
    </dgm:pt>
    <dgm:pt modelId="{568C06AF-1E1F-C240-A205-7ABD56B67FB2}" type="parTrans" cxnId="{34543709-3BC4-364E-A012-7C8B31FB6EBA}">
      <dgm:prSet/>
      <dgm:spPr/>
      <dgm:t>
        <a:bodyPr/>
        <a:lstStyle/>
        <a:p>
          <a:endParaRPr lang="en-GB" sz="1200">
            <a:solidFill>
              <a:srgbClr val="0070C0"/>
            </a:solidFill>
          </a:endParaRPr>
        </a:p>
      </dgm:t>
    </dgm:pt>
    <dgm:pt modelId="{6ACEAE33-598B-F44A-B6F1-335F485EC214}" type="sibTrans" cxnId="{34543709-3BC4-364E-A012-7C8B31FB6EBA}">
      <dgm:prSet/>
      <dgm:spPr/>
      <dgm:t>
        <a:bodyPr/>
        <a:lstStyle/>
        <a:p>
          <a:endParaRPr lang="en-GB" sz="1200">
            <a:solidFill>
              <a:srgbClr val="0070C0"/>
            </a:solidFill>
          </a:endParaRPr>
        </a:p>
      </dgm:t>
    </dgm:pt>
    <dgm:pt modelId="{32F26AB7-1F68-144C-9816-B1B8E4A995A0}">
      <dgm:prSet custT="1"/>
      <dgm:spPr/>
      <dgm:t>
        <a:bodyPr/>
        <a:lstStyle/>
        <a:p>
          <a:r>
            <a:rPr lang="en-GB" sz="600" dirty="0">
              <a:solidFill>
                <a:srgbClr val="0070C0"/>
              </a:solidFill>
            </a:rPr>
            <a:t>First concession signing </a:t>
          </a:r>
        </a:p>
      </dgm:t>
    </dgm:pt>
    <dgm:pt modelId="{DBE6274F-5250-A045-8AB4-8F76C58D1392}" type="parTrans" cxnId="{A6D3012E-B977-6A49-A0D1-49C96FD7454E}">
      <dgm:prSet/>
      <dgm:spPr/>
      <dgm:t>
        <a:bodyPr/>
        <a:lstStyle/>
        <a:p>
          <a:endParaRPr lang="en-GB" sz="1200">
            <a:solidFill>
              <a:srgbClr val="0070C0"/>
            </a:solidFill>
          </a:endParaRPr>
        </a:p>
      </dgm:t>
    </dgm:pt>
    <dgm:pt modelId="{0AB2EBBC-F0AB-584A-8655-548607700F52}" type="sibTrans" cxnId="{A6D3012E-B977-6A49-A0D1-49C96FD7454E}">
      <dgm:prSet/>
      <dgm:spPr/>
      <dgm:t>
        <a:bodyPr/>
        <a:lstStyle/>
        <a:p>
          <a:endParaRPr lang="en-GB" sz="1200">
            <a:solidFill>
              <a:srgbClr val="0070C0"/>
            </a:solidFill>
          </a:endParaRPr>
        </a:p>
      </dgm:t>
    </dgm:pt>
    <dgm:pt modelId="{02718A0A-3140-7946-B1A6-EA8B1C63EFF1}">
      <dgm:prSet custT="1"/>
      <dgm:spPr/>
      <dgm:t>
        <a:bodyPr/>
        <a:lstStyle/>
        <a:p>
          <a:r>
            <a:rPr lang="en-GB" sz="1000" b="1" dirty="0">
              <a:solidFill>
                <a:srgbClr val="0070C0"/>
              </a:solidFill>
            </a:rPr>
            <a:t>1958</a:t>
          </a:r>
        </a:p>
      </dgm:t>
    </dgm:pt>
    <dgm:pt modelId="{0DD54DEE-953B-594B-973C-291DD55EB92A}" type="parTrans" cxnId="{4FFC4453-84CB-3D4B-A9C9-2BB60CEF9BC9}">
      <dgm:prSet/>
      <dgm:spPr/>
      <dgm:t>
        <a:bodyPr/>
        <a:lstStyle/>
        <a:p>
          <a:endParaRPr lang="en-GB" sz="1200">
            <a:solidFill>
              <a:srgbClr val="0070C0"/>
            </a:solidFill>
          </a:endParaRPr>
        </a:p>
      </dgm:t>
    </dgm:pt>
    <dgm:pt modelId="{39C256CF-CD37-444F-9924-ED09E6AC42F5}" type="sibTrans" cxnId="{4FFC4453-84CB-3D4B-A9C9-2BB60CEF9BC9}">
      <dgm:prSet/>
      <dgm:spPr/>
      <dgm:t>
        <a:bodyPr/>
        <a:lstStyle/>
        <a:p>
          <a:endParaRPr lang="en-GB" sz="1200">
            <a:solidFill>
              <a:srgbClr val="0070C0"/>
            </a:solidFill>
          </a:endParaRPr>
        </a:p>
      </dgm:t>
    </dgm:pt>
    <dgm:pt modelId="{8A7381EF-124B-3A45-A253-D121B8D90CD0}">
      <dgm:prSet custT="1"/>
      <dgm:spPr/>
      <dgm:t>
        <a:bodyPr/>
        <a:lstStyle/>
        <a:p>
          <a:r>
            <a:rPr lang="en-GB" sz="600" dirty="0">
              <a:solidFill>
                <a:srgbClr val="0070C0"/>
              </a:solidFill>
            </a:rPr>
            <a:t>First oil discovery in </a:t>
          </a:r>
          <a:r>
            <a:rPr lang="en-GB" sz="600" dirty="0" err="1">
              <a:solidFill>
                <a:srgbClr val="0070C0"/>
              </a:solidFill>
            </a:rPr>
            <a:t>Murban</a:t>
          </a:r>
          <a:r>
            <a:rPr lang="en-GB" sz="600" dirty="0">
              <a:solidFill>
                <a:srgbClr val="0070C0"/>
              </a:solidFill>
            </a:rPr>
            <a:t> Bab oil field</a:t>
          </a:r>
        </a:p>
      </dgm:t>
    </dgm:pt>
    <dgm:pt modelId="{7CC06D00-9F71-ED48-B508-734EA237ED03}" type="parTrans" cxnId="{52BC76E4-7678-B247-9337-63E789FDACD1}">
      <dgm:prSet/>
      <dgm:spPr/>
      <dgm:t>
        <a:bodyPr/>
        <a:lstStyle/>
        <a:p>
          <a:endParaRPr lang="en-GB" sz="1200">
            <a:solidFill>
              <a:srgbClr val="0070C0"/>
            </a:solidFill>
          </a:endParaRPr>
        </a:p>
      </dgm:t>
    </dgm:pt>
    <dgm:pt modelId="{F7D3404A-7355-BB4B-A813-E49B6CDC9764}" type="sibTrans" cxnId="{52BC76E4-7678-B247-9337-63E789FDACD1}">
      <dgm:prSet/>
      <dgm:spPr/>
      <dgm:t>
        <a:bodyPr/>
        <a:lstStyle/>
        <a:p>
          <a:endParaRPr lang="en-GB" sz="1200">
            <a:solidFill>
              <a:srgbClr val="0070C0"/>
            </a:solidFill>
          </a:endParaRPr>
        </a:p>
      </dgm:t>
    </dgm:pt>
    <dgm:pt modelId="{19D12488-F813-E844-93C1-89D6A9DA25E7}">
      <dgm:prSet custT="1"/>
      <dgm:spPr/>
      <dgm:t>
        <a:bodyPr/>
        <a:lstStyle/>
        <a:p>
          <a:r>
            <a:rPr lang="en-GB" sz="1000" b="1" dirty="0">
              <a:solidFill>
                <a:srgbClr val="0070C0"/>
              </a:solidFill>
            </a:rPr>
            <a:t>1971</a:t>
          </a:r>
        </a:p>
      </dgm:t>
    </dgm:pt>
    <dgm:pt modelId="{5D9FCE5B-1B47-244A-8AF7-15CBA5D3D88D}" type="parTrans" cxnId="{F5F026B4-E24D-BC41-8ABE-00AF7C3993D9}">
      <dgm:prSet/>
      <dgm:spPr/>
      <dgm:t>
        <a:bodyPr/>
        <a:lstStyle/>
        <a:p>
          <a:endParaRPr lang="en-GB" sz="1200">
            <a:solidFill>
              <a:srgbClr val="0070C0"/>
            </a:solidFill>
          </a:endParaRPr>
        </a:p>
      </dgm:t>
    </dgm:pt>
    <dgm:pt modelId="{40CDD876-106C-7A4D-8E0B-E26E86E5BAE2}" type="sibTrans" cxnId="{F5F026B4-E24D-BC41-8ABE-00AF7C3993D9}">
      <dgm:prSet/>
      <dgm:spPr/>
      <dgm:t>
        <a:bodyPr/>
        <a:lstStyle/>
        <a:p>
          <a:endParaRPr lang="en-GB" sz="1200">
            <a:solidFill>
              <a:srgbClr val="0070C0"/>
            </a:solidFill>
          </a:endParaRPr>
        </a:p>
      </dgm:t>
    </dgm:pt>
    <dgm:pt modelId="{DADA4B27-3FB0-9244-81FC-D93497FBA6CB}">
      <dgm:prSet phldrT="[Text]" custT="1"/>
      <dgm:spPr/>
      <dgm:t>
        <a:bodyPr/>
        <a:lstStyle/>
        <a:p>
          <a:r>
            <a:rPr lang="en-GB" sz="1000" b="1" dirty="0">
              <a:solidFill>
                <a:srgbClr val="0070C0"/>
              </a:solidFill>
            </a:rPr>
            <a:t>.</a:t>
          </a:r>
        </a:p>
      </dgm:t>
    </dgm:pt>
    <dgm:pt modelId="{6EC168AD-CC60-3347-805B-DFE356070205}" type="sibTrans" cxnId="{85B4F2AF-FEBF-EF4C-B075-9306DA6C9FAF}">
      <dgm:prSet/>
      <dgm:spPr/>
      <dgm:t>
        <a:bodyPr/>
        <a:lstStyle/>
        <a:p>
          <a:endParaRPr lang="en-GB" sz="1200">
            <a:solidFill>
              <a:srgbClr val="0070C0"/>
            </a:solidFill>
          </a:endParaRPr>
        </a:p>
      </dgm:t>
    </dgm:pt>
    <dgm:pt modelId="{C8B23740-C5C4-3D45-9210-12176CEDC930}" type="parTrans" cxnId="{85B4F2AF-FEBF-EF4C-B075-9306DA6C9FAF}">
      <dgm:prSet/>
      <dgm:spPr/>
      <dgm:t>
        <a:bodyPr/>
        <a:lstStyle/>
        <a:p>
          <a:endParaRPr lang="en-GB" sz="1200">
            <a:solidFill>
              <a:srgbClr val="0070C0"/>
            </a:solidFill>
          </a:endParaRPr>
        </a:p>
      </dgm:t>
    </dgm:pt>
    <dgm:pt modelId="{EA36F3AE-7752-E341-99AD-E59B2182C472}">
      <dgm:prSet custT="1"/>
      <dgm:spPr/>
      <dgm:t>
        <a:bodyPr/>
        <a:lstStyle/>
        <a:p>
          <a:r>
            <a:rPr lang="en-GB" sz="1000" b="1" dirty="0">
              <a:solidFill>
                <a:srgbClr val="0070C0"/>
              </a:solidFill>
            </a:rPr>
            <a:t>1963</a:t>
          </a:r>
        </a:p>
      </dgm:t>
    </dgm:pt>
    <dgm:pt modelId="{F7A8A87C-F2B1-2D42-8528-D3A62A4A7A05}" type="parTrans" cxnId="{3A7B4199-4F5C-0E49-8418-6217D58A3DA4}">
      <dgm:prSet/>
      <dgm:spPr/>
      <dgm:t>
        <a:bodyPr/>
        <a:lstStyle/>
        <a:p>
          <a:endParaRPr lang="en-GB" sz="1200">
            <a:solidFill>
              <a:srgbClr val="0070C0"/>
            </a:solidFill>
          </a:endParaRPr>
        </a:p>
      </dgm:t>
    </dgm:pt>
    <dgm:pt modelId="{948F2A1D-7814-5642-9D7E-97E568C13706}" type="sibTrans" cxnId="{3A7B4199-4F5C-0E49-8418-6217D58A3DA4}">
      <dgm:prSet/>
      <dgm:spPr/>
      <dgm:t>
        <a:bodyPr/>
        <a:lstStyle/>
        <a:p>
          <a:endParaRPr lang="en-GB" sz="1200">
            <a:solidFill>
              <a:srgbClr val="0070C0"/>
            </a:solidFill>
          </a:endParaRPr>
        </a:p>
      </dgm:t>
    </dgm:pt>
    <dgm:pt modelId="{2B674B20-6F1E-5549-8553-87B1229D9B4F}">
      <dgm:prSet custT="1"/>
      <dgm:spPr/>
      <dgm:t>
        <a:bodyPr/>
        <a:lstStyle/>
        <a:p>
          <a:r>
            <a:rPr lang="en-GB" sz="600" dirty="0">
              <a:solidFill>
                <a:srgbClr val="0070C0"/>
              </a:solidFill>
            </a:rPr>
            <a:t>First crude tanker was exported </a:t>
          </a:r>
        </a:p>
      </dgm:t>
    </dgm:pt>
    <dgm:pt modelId="{ED8F4220-B1AA-EC4D-A792-6C866B9FE1C6}" type="parTrans" cxnId="{6DD161BC-561B-8040-9BB4-AAECB38C19FA}">
      <dgm:prSet/>
      <dgm:spPr/>
      <dgm:t>
        <a:bodyPr/>
        <a:lstStyle/>
        <a:p>
          <a:endParaRPr lang="en-GB" sz="1200">
            <a:solidFill>
              <a:srgbClr val="0070C0"/>
            </a:solidFill>
          </a:endParaRPr>
        </a:p>
      </dgm:t>
    </dgm:pt>
    <dgm:pt modelId="{D1EB388A-3B85-9F41-90AD-70C0CEF169A5}" type="sibTrans" cxnId="{6DD161BC-561B-8040-9BB4-AAECB38C19FA}">
      <dgm:prSet/>
      <dgm:spPr/>
      <dgm:t>
        <a:bodyPr/>
        <a:lstStyle/>
        <a:p>
          <a:endParaRPr lang="en-GB" sz="1200">
            <a:solidFill>
              <a:srgbClr val="0070C0"/>
            </a:solidFill>
          </a:endParaRPr>
        </a:p>
      </dgm:t>
    </dgm:pt>
    <dgm:pt modelId="{24DFFB18-7999-EC4A-AA91-52231966E59E}">
      <dgm:prSet custT="1"/>
      <dgm:spPr/>
      <dgm:t>
        <a:bodyPr/>
        <a:lstStyle/>
        <a:p>
          <a:r>
            <a:rPr lang="en-GB" sz="600" dirty="0">
              <a:solidFill>
                <a:srgbClr val="0070C0"/>
              </a:solidFill>
            </a:rPr>
            <a:t> Abu Dhabi National Oil Company (ADNOC) founded</a:t>
          </a:r>
        </a:p>
      </dgm:t>
    </dgm:pt>
    <dgm:pt modelId="{7053B8C8-4A4D-9C48-89F9-4CF65097CF77}" type="parTrans" cxnId="{21D2E094-5125-5C49-8ACE-B26807ADE9BD}">
      <dgm:prSet/>
      <dgm:spPr/>
      <dgm:t>
        <a:bodyPr/>
        <a:lstStyle/>
        <a:p>
          <a:endParaRPr lang="en-GB" sz="1200">
            <a:solidFill>
              <a:srgbClr val="0070C0"/>
            </a:solidFill>
          </a:endParaRPr>
        </a:p>
      </dgm:t>
    </dgm:pt>
    <dgm:pt modelId="{A999F7AA-5950-A546-83F1-07026E7DBB2F}" type="sibTrans" cxnId="{21D2E094-5125-5C49-8ACE-B26807ADE9BD}">
      <dgm:prSet/>
      <dgm:spPr/>
      <dgm:t>
        <a:bodyPr/>
        <a:lstStyle/>
        <a:p>
          <a:endParaRPr lang="en-GB" sz="1200">
            <a:solidFill>
              <a:srgbClr val="0070C0"/>
            </a:solidFill>
          </a:endParaRPr>
        </a:p>
      </dgm:t>
    </dgm:pt>
    <dgm:pt modelId="{3C675730-ECBC-A745-B66C-5BEEA1F5326C}" type="pres">
      <dgm:prSet presAssocID="{984E7882-85C8-3046-91D5-0CD4B461C4EA}" presName="Name0" presStyleCnt="0">
        <dgm:presLayoutVars>
          <dgm:dir/>
          <dgm:resizeHandles val="exact"/>
        </dgm:presLayoutVars>
      </dgm:prSet>
      <dgm:spPr/>
    </dgm:pt>
    <dgm:pt modelId="{E8FAAB77-B722-4543-A76B-7DB1AF94F6B5}" type="pres">
      <dgm:prSet presAssocID="{984E7882-85C8-3046-91D5-0CD4B461C4EA}" presName="arrow" presStyleLbl="bgShp" presStyleIdx="0" presStyleCnt="1" custScaleY="31533"/>
      <dgm:spPr/>
    </dgm:pt>
    <dgm:pt modelId="{A909E959-BA3C-4141-97B2-802C467CF0E9}" type="pres">
      <dgm:prSet presAssocID="{984E7882-85C8-3046-91D5-0CD4B461C4EA}" presName="points" presStyleCnt="0"/>
      <dgm:spPr/>
    </dgm:pt>
    <dgm:pt modelId="{FFBA9325-EF6B-F346-9A12-73C206A61393}" type="pres">
      <dgm:prSet presAssocID="{DADA4B27-3FB0-9244-81FC-D93497FBA6CB}" presName="compositeA" presStyleCnt="0"/>
      <dgm:spPr/>
    </dgm:pt>
    <dgm:pt modelId="{35FA8F44-6898-744F-9167-BB589979CD7B}" type="pres">
      <dgm:prSet presAssocID="{DADA4B27-3FB0-9244-81FC-D93497FBA6CB}" presName="textA" presStyleLbl="revTx" presStyleIdx="0" presStyleCnt="7" custLinFactNeighborX="10944" custLinFactNeighborY="563">
        <dgm:presLayoutVars>
          <dgm:bulletEnabled val="1"/>
        </dgm:presLayoutVars>
      </dgm:prSet>
      <dgm:spPr/>
    </dgm:pt>
    <dgm:pt modelId="{6BC191C4-B5A3-D446-B432-D97F4B9DBDAD}" type="pres">
      <dgm:prSet presAssocID="{DADA4B27-3FB0-9244-81FC-D93497FBA6CB}" presName="circleA" presStyleLbl="node1" presStyleIdx="0" presStyleCnt="7"/>
      <dgm:spPr/>
    </dgm:pt>
    <dgm:pt modelId="{CC2F3318-4394-B547-8C2C-00E6469FDD4A}" type="pres">
      <dgm:prSet presAssocID="{DADA4B27-3FB0-9244-81FC-D93497FBA6CB}" presName="spaceA" presStyleCnt="0"/>
      <dgm:spPr/>
    </dgm:pt>
    <dgm:pt modelId="{18BBFC4C-1FF0-7248-8933-C2FCBFAC9695}" type="pres">
      <dgm:prSet presAssocID="{6EC168AD-CC60-3347-805B-DFE356070205}" presName="space" presStyleCnt="0"/>
      <dgm:spPr/>
    </dgm:pt>
    <dgm:pt modelId="{19C89E2D-B861-3044-80E5-CCCED4BB5AC3}" type="pres">
      <dgm:prSet presAssocID="{7A6C218B-0113-D443-AA36-AD17A9C8A304}" presName="compositeB" presStyleCnt="0"/>
      <dgm:spPr/>
    </dgm:pt>
    <dgm:pt modelId="{1D0258FC-090C-4A48-A737-3FAF09A09950}" type="pres">
      <dgm:prSet presAssocID="{7A6C218B-0113-D443-AA36-AD17A9C8A304}" presName="textB" presStyleLbl="revTx" presStyleIdx="1" presStyleCnt="7">
        <dgm:presLayoutVars>
          <dgm:bulletEnabled val="1"/>
        </dgm:presLayoutVars>
      </dgm:prSet>
      <dgm:spPr/>
    </dgm:pt>
    <dgm:pt modelId="{A9A0A8EE-5879-C843-A850-3C32CBE3915C}" type="pres">
      <dgm:prSet presAssocID="{7A6C218B-0113-D443-AA36-AD17A9C8A304}" presName="circleB" presStyleLbl="node1" presStyleIdx="1" presStyleCnt="7"/>
      <dgm:spPr/>
    </dgm:pt>
    <dgm:pt modelId="{00F2BD93-F386-0E42-9B65-AC44AB41A803}" type="pres">
      <dgm:prSet presAssocID="{7A6C218B-0113-D443-AA36-AD17A9C8A304}" presName="spaceB" presStyleCnt="0"/>
      <dgm:spPr/>
    </dgm:pt>
    <dgm:pt modelId="{F4A97C59-3E9C-2B40-BC2C-22932C04D192}" type="pres">
      <dgm:prSet presAssocID="{87088782-483B-8744-A9D0-E25254967364}" presName="space" presStyleCnt="0"/>
      <dgm:spPr/>
    </dgm:pt>
    <dgm:pt modelId="{C87DC4E2-1908-BD45-9653-A4FDEF8F1E63}" type="pres">
      <dgm:prSet presAssocID="{91A45557-F7A5-0E43-9B09-32BD988F78B7}" presName="compositeA" presStyleCnt="0"/>
      <dgm:spPr/>
    </dgm:pt>
    <dgm:pt modelId="{3BAA1A76-ACEF-9949-AE52-C2C9828D66B9}" type="pres">
      <dgm:prSet presAssocID="{91A45557-F7A5-0E43-9B09-32BD988F78B7}" presName="textA" presStyleLbl="revTx" presStyleIdx="2" presStyleCnt="7">
        <dgm:presLayoutVars>
          <dgm:bulletEnabled val="1"/>
        </dgm:presLayoutVars>
      </dgm:prSet>
      <dgm:spPr/>
    </dgm:pt>
    <dgm:pt modelId="{56AEABA2-7EA3-0F42-9F97-9836ED1DA345}" type="pres">
      <dgm:prSet presAssocID="{91A45557-F7A5-0E43-9B09-32BD988F78B7}" presName="circleA" presStyleLbl="node1" presStyleIdx="2" presStyleCnt="7"/>
      <dgm:spPr/>
    </dgm:pt>
    <dgm:pt modelId="{7C4A23F5-A345-5E47-8A69-4C0EF37D5D2B}" type="pres">
      <dgm:prSet presAssocID="{91A45557-F7A5-0E43-9B09-32BD988F78B7}" presName="spaceA" presStyleCnt="0"/>
      <dgm:spPr/>
    </dgm:pt>
    <dgm:pt modelId="{FB0AB483-0262-A940-80A6-4961D055EF88}" type="pres">
      <dgm:prSet presAssocID="{F6E41E8D-50E6-5F4C-8CC5-E1CD32E377D1}" presName="space" presStyleCnt="0"/>
      <dgm:spPr/>
    </dgm:pt>
    <dgm:pt modelId="{A7489E8E-FD47-2941-A6CD-48CBB7C22105}" type="pres">
      <dgm:prSet presAssocID="{68BB5FD9-127F-F149-8BEB-A9CFF4C494B8}" presName="compositeB" presStyleCnt="0"/>
      <dgm:spPr/>
    </dgm:pt>
    <dgm:pt modelId="{8EDDBF13-67B4-E44B-9C7B-5D0696EFFD54}" type="pres">
      <dgm:prSet presAssocID="{68BB5FD9-127F-F149-8BEB-A9CFF4C494B8}" presName="textB" presStyleLbl="revTx" presStyleIdx="3" presStyleCnt="7">
        <dgm:presLayoutVars>
          <dgm:bulletEnabled val="1"/>
        </dgm:presLayoutVars>
      </dgm:prSet>
      <dgm:spPr/>
    </dgm:pt>
    <dgm:pt modelId="{A529FBE0-9ACC-FB41-9A68-26C26CDAB115}" type="pres">
      <dgm:prSet presAssocID="{68BB5FD9-127F-F149-8BEB-A9CFF4C494B8}" presName="circleB" presStyleLbl="node1" presStyleIdx="3" presStyleCnt="7"/>
      <dgm:spPr/>
    </dgm:pt>
    <dgm:pt modelId="{76DC5B0B-68E6-7E4D-BE9F-962C6D06F6D1}" type="pres">
      <dgm:prSet presAssocID="{68BB5FD9-127F-F149-8BEB-A9CFF4C494B8}" presName="spaceB" presStyleCnt="0"/>
      <dgm:spPr/>
    </dgm:pt>
    <dgm:pt modelId="{8366D56D-1488-7748-B0A9-35E8970600DE}" type="pres">
      <dgm:prSet presAssocID="{6ACEAE33-598B-F44A-B6F1-335F485EC214}" presName="space" presStyleCnt="0"/>
      <dgm:spPr/>
    </dgm:pt>
    <dgm:pt modelId="{F4133649-AA28-3A43-8093-FF0DC719A835}" type="pres">
      <dgm:prSet presAssocID="{02718A0A-3140-7946-B1A6-EA8B1C63EFF1}" presName="compositeA" presStyleCnt="0"/>
      <dgm:spPr/>
    </dgm:pt>
    <dgm:pt modelId="{5AAB3EDC-DC85-C944-A79B-F27AD514F717}" type="pres">
      <dgm:prSet presAssocID="{02718A0A-3140-7946-B1A6-EA8B1C63EFF1}" presName="textA" presStyleLbl="revTx" presStyleIdx="4" presStyleCnt="7">
        <dgm:presLayoutVars>
          <dgm:bulletEnabled val="1"/>
        </dgm:presLayoutVars>
      </dgm:prSet>
      <dgm:spPr/>
    </dgm:pt>
    <dgm:pt modelId="{96E86346-DC60-9A46-AD7A-48F758F92B91}" type="pres">
      <dgm:prSet presAssocID="{02718A0A-3140-7946-B1A6-EA8B1C63EFF1}" presName="circleA" presStyleLbl="node1" presStyleIdx="4" presStyleCnt="7"/>
      <dgm:spPr/>
    </dgm:pt>
    <dgm:pt modelId="{EA645997-3123-634F-9868-29CA7EF3CCD9}" type="pres">
      <dgm:prSet presAssocID="{02718A0A-3140-7946-B1A6-EA8B1C63EFF1}" presName="spaceA" presStyleCnt="0"/>
      <dgm:spPr/>
    </dgm:pt>
    <dgm:pt modelId="{F46904A8-712E-0B40-90FA-5D200656AC56}" type="pres">
      <dgm:prSet presAssocID="{39C256CF-CD37-444F-9924-ED09E6AC42F5}" presName="space" presStyleCnt="0"/>
      <dgm:spPr/>
    </dgm:pt>
    <dgm:pt modelId="{B9BF3A48-466A-4146-AC23-D55256ADB342}" type="pres">
      <dgm:prSet presAssocID="{EA36F3AE-7752-E341-99AD-E59B2182C472}" presName="compositeB" presStyleCnt="0"/>
      <dgm:spPr/>
    </dgm:pt>
    <dgm:pt modelId="{2B5632CC-F5ED-5E49-9DE3-2A1065361986}" type="pres">
      <dgm:prSet presAssocID="{EA36F3AE-7752-E341-99AD-E59B2182C472}" presName="textB" presStyleLbl="revTx" presStyleIdx="5" presStyleCnt="7">
        <dgm:presLayoutVars>
          <dgm:bulletEnabled val="1"/>
        </dgm:presLayoutVars>
      </dgm:prSet>
      <dgm:spPr/>
    </dgm:pt>
    <dgm:pt modelId="{AC82FA62-6FC6-234E-A567-1A62FB63A0A0}" type="pres">
      <dgm:prSet presAssocID="{EA36F3AE-7752-E341-99AD-E59B2182C472}" presName="circleB" presStyleLbl="node1" presStyleIdx="5" presStyleCnt="7"/>
      <dgm:spPr/>
    </dgm:pt>
    <dgm:pt modelId="{41B92FE2-B068-794C-95D1-2C94882E8649}" type="pres">
      <dgm:prSet presAssocID="{EA36F3AE-7752-E341-99AD-E59B2182C472}" presName="spaceB" presStyleCnt="0"/>
      <dgm:spPr/>
    </dgm:pt>
    <dgm:pt modelId="{078815F3-B12A-4B41-B60E-0E48A97A64F7}" type="pres">
      <dgm:prSet presAssocID="{948F2A1D-7814-5642-9D7E-97E568C13706}" presName="space" presStyleCnt="0"/>
      <dgm:spPr/>
    </dgm:pt>
    <dgm:pt modelId="{0921C408-0D35-654A-8590-EA0DA50C1D4F}" type="pres">
      <dgm:prSet presAssocID="{19D12488-F813-E844-93C1-89D6A9DA25E7}" presName="compositeA" presStyleCnt="0"/>
      <dgm:spPr/>
    </dgm:pt>
    <dgm:pt modelId="{94D094D1-9335-4046-9447-5DC87A31AE79}" type="pres">
      <dgm:prSet presAssocID="{19D12488-F813-E844-93C1-89D6A9DA25E7}" presName="textA" presStyleLbl="revTx" presStyleIdx="6" presStyleCnt="7">
        <dgm:presLayoutVars>
          <dgm:bulletEnabled val="1"/>
        </dgm:presLayoutVars>
      </dgm:prSet>
      <dgm:spPr/>
    </dgm:pt>
    <dgm:pt modelId="{AC4D6830-B611-C648-91F1-043104563DB9}" type="pres">
      <dgm:prSet presAssocID="{19D12488-F813-E844-93C1-89D6A9DA25E7}" presName="circleA" presStyleLbl="node1" presStyleIdx="6" presStyleCnt="7"/>
      <dgm:spPr/>
    </dgm:pt>
    <dgm:pt modelId="{999C65B8-D426-9E44-B347-11457E7F2099}" type="pres">
      <dgm:prSet presAssocID="{19D12488-F813-E844-93C1-89D6A9DA25E7}" presName="spaceA" presStyleCnt="0"/>
      <dgm:spPr/>
    </dgm:pt>
  </dgm:ptLst>
  <dgm:cxnLst>
    <dgm:cxn modelId="{34543709-3BC4-364E-A012-7C8B31FB6EBA}" srcId="{984E7882-85C8-3046-91D5-0CD4B461C4EA}" destId="{68BB5FD9-127F-F149-8BEB-A9CFF4C494B8}" srcOrd="3" destOrd="0" parTransId="{568C06AF-1E1F-C240-A205-7ABD56B67FB2}" sibTransId="{6ACEAE33-598B-F44A-B6F1-335F485EC214}"/>
    <dgm:cxn modelId="{E70FFB0A-94BA-564F-AAE2-B0D230A021E8}" type="presOf" srcId="{EA36F3AE-7752-E341-99AD-E59B2182C472}" destId="{2B5632CC-F5ED-5E49-9DE3-2A1065361986}" srcOrd="0" destOrd="0" presId="urn:microsoft.com/office/officeart/2005/8/layout/hProcess11"/>
    <dgm:cxn modelId="{A6D3012E-B977-6A49-A0D1-49C96FD7454E}" srcId="{68BB5FD9-127F-F149-8BEB-A9CFF4C494B8}" destId="{32F26AB7-1F68-144C-9816-B1B8E4A995A0}" srcOrd="0" destOrd="0" parTransId="{DBE6274F-5250-A045-8AB4-8F76C58D1392}" sibTransId="{0AB2EBBC-F0AB-584A-8655-548607700F52}"/>
    <dgm:cxn modelId="{70FCFC41-0A47-6243-9001-0A2EF3F88858}" type="presOf" srcId="{2B674B20-6F1E-5549-8553-87B1229D9B4F}" destId="{2B5632CC-F5ED-5E49-9DE3-2A1065361986}" srcOrd="0" destOrd="1" presId="urn:microsoft.com/office/officeart/2005/8/layout/hProcess11"/>
    <dgm:cxn modelId="{DB203362-9669-DA4D-94BE-25C7CDB762AA}" srcId="{91A45557-F7A5-0E43-9B09-32BD988F78B7}" destId="{8C8D7305-BC2C-7445-BD86-000A46188E03}" srcOrd="0" destOrd="0" parTransId="{84A59FE7-0AC0-AA4E-83AA-D08C159FD116}" sibTransId="{3481FA3C-565A-D848-943F-47F0AFD8A0DC}"/>
    <dgm:cxn modelId="{C9DE3563-87E0-1C41-9A07-D1B3ADB0F217}" type="presOf" srcId="{7A6C218B-0113-D443-AA36-AD17A9C8A304}" destId="{1D0258FC-090C-4A48-A737-3FAF09A09950}" srcOrd="0" destOrd="0" presId="urn:microsoft.com/office/officeart/2005/8/layout/hProcess11"/>
    <dgm:cxn modelId="{6342B668-BCE7-3945-8D21-CE4BB4DF3598}" type="presOf" srcId="{8C8D7305-BC2C-7445-BD86-000A46188E03}" destId="{3BAA1A76-ACEF-9949-AE52-C2C9828D66B9}" srcOrd="0" destOrd="1" presId="urn:microsoft.com/office/officeart/2005/8/layout/hProcess11"/>
    <dgm:cxn modelId="{66053F6A-B349-824C-A7A3-C50516488875}" type="presOf" srcId="{32F26AB7-1F68-144C-9816-B1B8E4A995A0}" destId="{8EDDBF13-67B4-E44B-9C7B-5D0696EFFD54}" srcOrd="0" destOrd="1" presId="urn:microsoft.com/office/officeart/2005/8/layout/hProcess11"/>
    <dgm:cxn modelId="{4FFC4453-84CB-3D4B-A9C9-2BB60CEF9BC9}" srcId="{984E7882-85C8-3046-91D5-0CD4B461C4EA}" destId="{02718A0A-3140-7946-B1A6-EA8B1C63EFF1}" srcOrd="4" destOrd="0" parTransId="{0DD54DEE-953B-594B-973C-291DD55EB92A}" sibTransId="{39C256CF-CD37-444F-9924-ED09E6AC42F5}"/>
    <dgm:cxn modelId="{16DE7754-DE31-6A47-8A20-EDC87158F3E5}" type="presOf" srcId="{24DFFB18-7999-EC4A-AA91-52231966E59E}" destId="{94D094D1-9335-4046-9447-5DC87A31AE79}" srcOrd="0" destOrd="1" presId="urn:microsoft.com/office/officeart/2005/8/layout/hProcess11"/>
    <dgm:cxn modelId="{15DFBD54-EDAA-7143-B0FB-E63303D83BB7}" type="presOf" srcId="{68BB5FD9-127F-F149-8BEB-A9CFF4C494B8}" destId="{8EDDBF13-67B4-E44B-9C7B-5D0696EFFD54}" srcOrd="0" destOrd="0" presId="urn:microsoft.com/office/officeart/2005/8/layout/hProcess11"/>
    <dgm:cxn modelId="{30C2E857-BCD9-D249-BFAA-6EED8F81F4E6}" srcId="{984E7882-85C8-3046-91D5-0CD4B461C4EA}" destId="{7A6C218B-0113-D443-AA36-AD17A9C8A304}" srcOrd="1" destOrd="0" parTransId="{AF22841C-6457-C041-88AC-0F6E5EAC2F24}" sibTransId="{87088782-483B-8744-A9D0-E25254967364}"/>
    <dgm:cxn modelId="{FBE6E28C-78FE-7E48-8FD7-AD2F97B74233}" type="presOf" srcId="{DADA4B27-3FB0-9244-81FC-D93497FBA6CB}" destId="{35FA8F44-6898-744F-9167-BB589979CD7B}" srcOrd="0" destOrd="0" presId="urn:microsoft.com/office/officeart/2005/8/layout/hProcess11"/>
    <dgm:cxn modelId="{21D2E094-5125-5C49-8ACE-B26807ADE9BD}" srcId="{19D12488-F813-E844-93C1-89D6A9DA25E7}" destId="{24DFFB18-7999-EC4A-AA91-52231966E59E}" srcOrd="0" destOrd="0" parTransId="{7053B8C8-4A4D-9C48-89F9-4CF65097CF77}" sibTransId="{A999F7AA-5950-A546-83F1-07026E7DBB2F}"/>
    <dgm:cxn modelId="{3A7B4199-4F5C-0E49-8418-6217D58A3DA4}" srcId="{984E7882-85C8-3046-91D5-0CD4B461C4EA}" destId="{EA36F3AE-7752-E341-99AD-E59B2182C472}" srcOrd="5" destOrd="0" parTransId="{F7A8A87C-F2B1-2D42-8528-D3A62A4A7A05}" sibTransId="{948F2A1D-7814-5642-9D7E-97E568C13706}"/>
    <dgm:cxn modelId="{72F0B19F-E6F1-1846-8D54-339D581E4B47}" type="presOf" srcId="{91A45557-F7A5-0E43-9B09-32BD988F78B7}" destId="{3BAA1A76-ACEF-9949-AE52-C2C9828D66B9}" srcOrd="0" destOrd="0" presId="urn:microsoft.com/office/officeart/2005/8/layout/hProcess11"/>
    <dgm:cxn modelId="{CDD353AC-39BF-484D-B688-3346CDC77589}" srcId="{984E7882-85C8-3046-91D5-0CD4B461C4EA}" destId="{91A45557-F7A5-0E43-9B09-32BD988F78B7}" srcOrd="2" destOrd="0" parTransId="{31729D78-9B7F-3E4D-A936-8E6287CA72B7}" sibTransId="{F6E41E8D-50E6-5F4C-8CC5-E1CD32E377D1}"/>
    <dgm:cxn modelId="{1DA3DDAD-2D86-244C-AF41-0AB7A562325B}" type="presOf" srcId="{984E7882-85C8-3046-91D5-0CD4B461C4EA}" destId="{3C675730-ECBC-A745-B66C-5BEEA1F5326C}" srcOrd="0" destOrd="0" presId="urn:microsoft.com/office/officeart/2005/8/layout/hProcess11"/>
    <dgm:cxn modelId="{85B4F2AF-FEBF-EF4C-B075-9306DA6C9FAF}" srcId="{984E7882-85C8-3046-91D5-0CD4B461C4EA}" destId="{DADA4B27-3FB0-9244-81FC-D93497FBA6CB}" srcOrd="0" destOrd="0" parTransId="{C8B23740-C5C4-3D45-9210-12176CEDC930}" sibTransId="{6EC168AD-CC60-3347-805B-DFE356070205}"/>
    <dgm:cxn modelId="{F5F026B4-E24D-BC41-8ABE-00AF7C3993D9}" srcId="{984E7882-85C8-3046-91D5-0CD4B461C4EA}" destId="{19D12488-F813-E844-93C1-89D6A9DA25E7}" srcOrd="6" destOrd="0" parTransId="{5D9FCE5B-1B47-244A-8AF7-15CBA5D3D88D}" sibTransId="{40CDD876-106C-7A4D-8E0B-E26E86E5BAE2}"/>
    <dgm:cxn modelId="{6DD161BC-561B-8040-9BB4-AAECB38C19FA}" srcId="{EA36F3AE-7752-E341-99AD-E59B2182C472}" destId="{2B674B20-6F1E-5549-8553-87B1229D9B4F}" srcOrd="0" destOrd="0" parTransId="{ED8F4220-B1AA-EC4D-A792-6C866B9FE1C6}" sibTransId="{D1EB388A-3B85-9F41-90AD-70C0CEF169A5}"/>
    <dgm:cxn modelId="{C5C348D0-271E-A24F-8178-327771F591D6}" type="presOf" srcId="{19D12488-F813-E844-93C1-89D6A9DA25E7}" destId="{94D094D1-9335-4046-9447-5DC87A31AE79}" srcOrd="0" destOrd="0" presId="urn:microsoft.com/office/officeart/2005/8/layout/hProcess11"/>
    <dgm:cxn modelId="{32EA34D6-F683-954A-B1A5-B9A18300A18B}" type="presOf" srcId="{02718A0A-3140-7946-B1A6-EA8B1C63EFF1}" destId="{5AAB3EDC-DC85-C944-A79B-F27AD514F717}" srcOrd="0" destOrd="0" presId="urn:microsoft.com/office/officeart/2005/8/layout/hProcess11"/>
    <dgm:cxn modelId="{52BC76E4-7678-B247-9337-63E789FDACD1}" srcId="{02718A0A-3140-7946-B1A6-EA8B1C63EFF1}" destId="{8A7381EF-124B-3A45-A253-D121B8D90CD0}" srcOrd="0" destOrd="0" parTransId="{7CC06D00-9F71-ED48-B508-734EA237ED03}" sibTransId="{F7D3404A-7355-BB4B-A813-E49B6CDC9764}"/>
    <dgm:cxn modelId="{8D4898E4-FF67-504B-B701-D35FAE083F6C}" type="presOf" srcId="{8A7381EF-124B-3A45-A253-D121B8D90CD0}" destId="{5AAB3EDC-DC85-C944-A79B-F27AD514F717}" srcOrd="0" destOrd="1" presId="urn:microsoft.com/office/officeart/2005/8/layout/hProcess11"/>
    <dgm:cxn modelId="{B5BBE1DF-CBD0-154B-9D57-62E513F6D461}" type="presParOf" srcId="{3C675730-ECBC-A745-B66C-5BEEA1F5326C}" destId="{E8FAAB77-B722-4543-A76B-7DB1AF94F6B5}" srcOrd="0" destOrd="0" presId="urn:microsoft.com/office/officeart/2005/8/layout/hProcess11"/>
    <dgm:cxn modelId="{6C3C0267-14CD-B348-8345-E264ABECA190}" type="presParOf" srcId="{3C675730-ECBC-A745-B66C-5BEEA1F5326C}" destId="{A909E959-BA3C-4141-97B2-802C467CF0E9}" srcOrd="1" destOrd="0" presId="urn:microsoft.com/office/officeart/2005/8/layout/hProcess11"/>
    <dgm:cxn modelId="{8DD19C4C-04DE-E840-9B28-52146DAF85A6}" type="presParOf" srcId="{A909E959-BA3C-4141-97B2-802C467CF0E9}" destId="{FFBA9325-EF6B-F346-9A12-73C206A61393}" srcOrd="0" destOrd="0" presId="urn:microsoft.com/office/officeart/2005/8/layout/hProcess11"/>
    <dgm:cxn modelId="{46E379F0-150C-3145-A1E5-ADCBFEE899CA}" type="presParOf" srcId="{FFBA9325-EF6B-F346-9A12-73C206A61393}" destId="{35FA8F44-6898-744F-9167-BB589979CD7B}" srcOrd="0" destOrd="0" presId="urn:microsoft.com/office/officeart/2005/8/layout/hProcess11"/>
    <dgm:cxn modelId="{B50E0BFC-775D-CC48-981A-4B55F8D58F7D}" type="presParOf" srcId="{FFBA9325-EF6B-F346-9A12-73C206A61393}" destId="{6BC191C4-B5A3-D446-B432-D97F4B9DBDAD}" srcOrd="1" destOrd="0" presId="urn:microsoft.com/office/officeart/2005/8/layout/hProcess11"/>
    <dgm:cxn modelId="{B3CD52DC-79C9-9C4C-B2F5-1EF999E12989}" type="presParOf" srcId="{FFBA9325-EF6B-F346-9A12-73C206A61393}" destId="{CC2F3318-4394-B547-8C2C-00E6469FDD4A}" srcOrd="2" destOrd="0" presId="urn:microsoft.com/office/officeart/2005/8/layout/hProcess11"/>
    <dgm:cxn modelId="{483F546E-F321-234C-9A00-6FA13C6F4B2D}" type="presParOf" srcId="{A909E959-BA3C-4141-97B2-802C467CF0E9}" destId="{18BBFC4C-1FF0-7248-8933-C2FCBFAC9695}" srcOrd="1" destOrd="0" presId="urn:microsoft.com/office/officeart/2005/8/layout/hProcess11"/>
    <dgm:cxn modelId="{7A22AE7C-D18C-1E4A-9A33-FEE3AE602C32}" type="presParOf" srcId="{A909E959-BA3C-4141-97B2-802C467CF0E9}" destId="{19C89E2D-B861-3044-80E5-CCCED4BB5AC3}" srcOrd="2" destOrd="0" presId="urn:microsoft.com/office/officeart/2005/8/layout/hProcess11"/>
    <dgm:cxn modelId="{94DAD840-5218-0C46-8C9F-9D680A38598A}" type="presParOf" srcId="{19C89E2D-B861-3044-80E5-CCCED4BB5AC3}" destId="{1D0258FC-090C-4A48-A737-3FAF09A09950}" srcOrd="0" destOrd="0" presId="urn:microsoft.com/office/officeart/2005/8/layout/hProcess11"/>
    <dgm:cxn modelId="{F0EF46BB-6C00-0B4E-8B0D-08D4377DC97D}" type="presParOf" srcId="{19C89E2D-B861-3044-80E5-CCCED4BB5AC3}" destId="{A9A0A8EE-5879-C843-A850-3C32CBE3915C}" srcOrd="1" destOrd="0" presId="urn:microsoft.com/office/officeart/2005/8/layout/hProcess11"/>
    <dgm:cxn modelId="{8FA0F836-4ECB-0C45-A2C9-76D7A3604273}" type="presParOf" srcId="{19C89E2D-B861-3044-80E5-CCCED4BB5AC3}" destId="{00F2BD93-F386-0E42-9B65-AC44AB41A803}" srcOrd="2" destOrd="0" presId="urn:microsoft.com/office/officeart/2005/8/layout/hProcess11"/>
    <dgm:cxn modelId="{0D2A5A5A-0C63-2644-9C4F-88ADE6F08880}" type="presParOf" srcId="{A909E959-BA3C-4141-97B2-802C467CF0E9}" destId="{F4A97C59-3E9C-2B40-BC2C-22932C04D192}" srcOrd="3" destOrd="0" presId="urn:microsoft.com/office/officeart/2005/8/layout/hProcess11"/>
    <dgm:cxn modelId="{BF7E00FC-1013-C84B-B048-506E7AD601E3}" type="presParOf" srcId="{A909E959-BA3C-4141-97B2-802C467CF0E9}" destId="{C87DC4E2-1908-BD45-9653-A4FDEF8F1E63}" srcOrd="4" destOrd="0" presId="urn:microsoft.com/office/officeart/2005/8/layout/hProcess11"/>
    <dgm:cxn modelId="{776D8F81-F852-8649-B948-A611BA02D365}" type="presParOf" srcId="{C87DC4E2-1908-BD45-9653-A4FDEF8F1E63}" destId="{3BAA1A76-ACEF-9949-AE52-C2C9828D66B9}" srcOrd="0" destOrd="0" presId="urn:microsoft.com/office/officeart/2005/8/layout/hProcess11"/>
    <dgm:cxn modelId="{64B04E60-1482-8E4D-AC37-9A7B957F84AE}" type="presParOf" srcId="{C87DC4E2-1908-BD45-9653-A4FDEF8F1E63}" destId="{56AEABA2-7EA3-0F42-9F97-9836ED1DA345}" srcOrd="1" destOrd="0" presId="urn:microsoft.com/office/officeart/2005/8/layout/hProcess11"/>
    <dgm:cxn modelId="{41F832DA-C5B5-BD42-A842-3A29747136A1}" type="presParOf" srcId="{C87DC4E2-1908-BD45-9653-A4FDEF8F1E63}" destId="{7C4A23F5-A345-5E47-8A69-4C0EF37D5D2B}" srcOrd="2" destOrd="0" presId="urn:microsoft.com/office/officeart/2005/8/layout/hProcess11"/>
    <dgm:cxn modelId="{6F55FCE6-413A-B741-B78F-398E2A77D718}" type="presParOf" srcId="{A909E959-BA3C-4141-97B2-802C467CF0E9}" destId="{FB0AB483-0262-A940-80A6-4961D055EF88}" srcOrd="5" destOrd="0" presId="urn:microsoft.com/office/officeart/2005/8/layout/hProcess11"/>
    <dgm:cxn modelId="{69719B01-6559-E74A-AEAF-72777BC2035A}" type="presParOf" srcId="{A909E959-BA3C-4141-97B2-802C467CF0E9}" destId="{A7489E8E-FD47-2941-A6CD-48CBB7C22105}" srcOrd="6" destOrd="0" presId="urn:microsoft.com/office/officeart/2005/8/layout/hProcess11"/>
    <dgm:cxn modelId="{85AAF014-29C0-FF41-A506-093E44892084}" type="presParOf" srcId="{A7489E8E-FD47-2941-A6CD-48CBB7C22105}" destId="{8EDDBF13-67B4-E44B-9C7B-5D0696EFFD54}" srcOrd="0" destOrd="0" presId="urn:microsoft.com/office/officeart/2005/8/layout/hProcess11"/>
    <dgm:cxn modelId="{AE8D214D-F4BB-DD4B-B709-71093D660AB5}" type="presParOf" srcId="{A7489E8E-FD47-2941-A6CD-48CBB7C22105}" destId="{A529FBE0-9ACC-FB41-9A68-26C26CDAB115}" srcOrd="1" destOrd="0" presId="urn:microsoft.com/office/officeart/2005/8/layout/hProcess11"/>
    <dgm:cxn modelId="{905535C5-A6BF-D045-BBD4-BF9B96A9092E}" type="presParOf" srcId="{A7489E8E-FD47-2941-A6CD-48CBB7C22105}" destId="{76DC5B0B-68E6-7E4D-BE9F-962C6D06F6D1}" srcOrd="2" destOrd="0" presId="urn:microsoft.com/office/officeart/2005/8/layout/hProcess11"/>
    <dgm:cxn modelId="{8A01C2D2-FE78-A047-91A9-24CEAE734C4D}" type="presParOf" srcId="{A909E959-BA3C-4141-97B2-802C467CF0E9}" destId="{8366D56D-1488-7748-B0A9-35E8970600DE}" srcOrd="7" destOrd="0" presId="urn:microsoft.com/office/officeart/2005/8/layout/hProcess11"/>
    <dgm:cxn modelId="{9FC4D177-602E-3345-9F05-D44FA31051AA}" type="presParOf" srcId="{A909E959-BA3C-4141-97B2-802C467CF0E9}" destId="{F4133649-AA28-3A43-8093-FF0DC719A835}" srcOrd="8" destOrd="0" presId="urn:microsoft.com/office/officeart/2005/8/layout/hProcess11"/>
    <dgm:cxn modelId="{B523F23B-3EE5-4C4A-9C8B-BB8BF050438B}" type="presParOf" srcId="{F4133649-AA28-3A43-8093-FF0DC719A835}" destId="{5AAB3EDC-DC85-C944-A79B-F27AD514F717}" srcOrd="0" destOrd="0" presId="urn:microsoft.com/office/officeart/2005/8/layout/hProcess11"/>
    <dgm:cxn modelId="{6CA847A3-15EB-0F42-957D-642A9999B517}" type="presParOf" srcId="{F4133649-AA28-3A43-8093-FF0DC719A835}" destId="{96E86346-DC60-9A46-AD7A-48F758F92B91}" srcOrd="1" destOrd="0" presId="urn:microsoft.com/office/officeart/2005/8/layout/hProcess11"/>
    <dgm:cxn modelId="{5431A58B-DE30-ED42-B49D-D20E96005165}" type="presParOf" srcId="{F4133649-AA28-3A43-8093-FF0DC719A835}" destId="{EA645997-3123-634F-9868-29CA7EF3CCD9}" srcOrd="2" destOrd="0" presId="urn:microsoft.com/office/officeart/2005/8/layout/hProcess11"/>
    <dgm:cxn modelId="{651DABD7-4D56-B548-AB0A-D53DBC47D739}" type="presParOf" srcId="{A909E959-BA3C-4141-97B2-802C467CF0E9}" destId="{F46904A8-712E-0B40-90FA-5D200656AC56}" srcOrd="9" destOrd="0" presId="urn:microsoft.com/office/officeart/2005/8/layout/hProcess11"/>
    <dgm:cxn modelId="{A2437355-4AD3-414D-A565-B7D77A6DBF61}" type="presParOf" srcId="{A909E959-BA3C-4141-97B2-802C467CF0E9}" destId="{B9BF3A48-466A-4146-AC23-D55256ADB342}" srcOrd="10" destOrd="0" presId="urn:microsoft.com/office/officeart/2005/8/layout/hProcess11"/>
    <dgm:cxn modelId="{3314A0A3-45F5-3147-AB47-45AA653F42D8}" type="presParOf" srcId="{B9BF3A48-466A-4146-AC23-D55256ADB342}" destId="{2B5632CC-F5ED-5E49-9DE3-2A1065361986}" srcOrd="0" destOrd="0" presId="urn:microsoft.com/office/officeart/2005/8/layout/hProcess11"/>
    <dgm:cxn modelId="{6F5808A9-0CED-9C45-AD81-443BDDDB4FDB}" type="presParOf" srcId="{B9BF3A48-466A-4146-AC23-D55256ADB342}" destId="{AC82FA62-6FC6-234E-A567-1A62FB63A0A0}" srcOrd="1" destOrd="0" presId="urn:microsoft.com/office/officeart/2005/8/layout/hProcess11"/>
    <dgm:cxn modelId="{0936EF1C-414C-8E48-9676-AEF3185BC789}" type="presParOf" srcId="{B9BF3A48-466A-4146-AC23-D55256ADB342}" destId="{41B92FE2-B068-794C-95D1-2C94882E8649}" srcOrd="2" destOrd="0" presId="urn:microsoft.com/office/officeart/2005/8/layout/hProcess11"/>
    <dgm:cxn modelId="{963DE2C7-32D5-5E47-A64A-E0A5D9E79BB5}" type="presParOf" srcId="{A909E959-BA3C-4141-97B2-802C467CF0E9}" destId="{078815F3-B12A-4B41-B60E-0E48A97A64F7}" srcOrd="11" destOrd="0" presId="urn:microsoft.com/office/officeart/2005/8/layout/hProcess11"/>
    <dgm:cxn modelId="{20887EFB-67E9-104A-86D7-FD5F84D77585}" type="presParOf" srcId="{A909E959-BA3C-4141-97B2-802C467CF0E9}" destId="{0921C408-0D35-654A-8590-EA0DA50C1D4F}" srcOrd="12" destOrd="0" presId="urn:microsoft.com/office/officeart/2005/8/layout/hProcess11"/>
    <dgm:cxn modelId="{1C0BD23D-EB8C-7F46-B991-6E93B7CBC726}" type="presParOf" srcId="{0921C408-0D35-654A-8590-EA0DA50C1D4F}" destId="{94D094D1-9335-4046-9447-5DC87A31AE79}" srcOrd="0" destOrd="0" presId="urn:microsoft.com/office/officeart/2005/8/layout/hProcess11"/>
    <dgm:cxn modelId="{9AD65401-CF69-DB4E-90FA-8F338CB6B63C}" type="presParOf" srcId="{0921C408-0D35-654A-8590-EA0DA50C1D4F}" destId="{AC4D6830-B611-C648-91F1-043104563DB9}" srcOrd="1" destOrd="0" presId="urn:microsoft.com/office/officeart/2005/8/layout/hProcess11"/>
    <dgm:cxn modelId="{DAA5C349-7CCA-F348-8B2B-3A75581F2984}" type="presParOf" srcId="{0921C408-0D35-654A-8590-EA0DA50C1D4F}" destId="{999C65B8-D426-9E44-B347-11457E7F209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4146D8E-CCE2-428E-A07E-2013873C882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92DA8C7-24E3-4C07-BF84-8AA3554D7F50}">
      <dgm:prSet custT="1"/>
      <dgm:spPr/>
      <dgm:t>
        <a:bodyPr/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prstClr val="white">
                  <a:lumMod val="65000"/>
                </a:prstClr>
              </a:solidFill>
              <a:latin typeface="Aptos" panose="02110004020202020204"/>
              <a:ea typeface="+mn-ea"/>
              <a:cs typeface="+mn-cs"/>
            </a:rPr>
            <a:t>Oil, gas and Gulf economies </a:t>
          </a:r>
        </a:p>
      </dgm:t>
    </dgm:pt>
    <dgm:pt modelId="{5671D59B-A632-42C9-B0D8-A88EB00639FD}" type="parTrans" cxnId="{47CFE68A-8DA6-4847-8068-CCD43D544A19}">
      <dgm:prSet/>
      <dgm:spPr/>
      <dgm:t>
        <a:bodyPr/>
        <a:lstStyle/>
        <a:p>
          <a:endParaRPr lang="en-US"/>
        </a:p>
      </dgm:t>
    </dgm:pt>
    <dgm:pt modelId="{84E2DE00-21BA-4236-AB9F-6F8B189D341F}" type="sibTrans" cxnId="{47CFE68A-8DA6-4847-8068-CCD43D544A19}">
      <dgm:prSet/>
      <dgm:spPr/>
      <dgm:t>
        <a:bodyPr/>
        <a:lstStyle/>
        <a:p>
          <a:endParaRPr lang="en-US"/>
        </a:p>
      </dgm:t>
    </dgm:pt>
    <dgm:pt modelId="{FA690B0A-0A15-4269-A7DD-16EA07B01670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Climate conundrum </a:t>
          </a:r>
        </a:p>
      </dgm:t>
    </dgm:pt>
    <dgm:pt modelId="{72B791DF-BBFA-4CD1-A12C-DFAF1BA58F05}" type="parTrans" cxnId="{DE49186E-080C-421A-ACC8-22A37CE05F88}">
      <dgm:prSet/>
      <dgm:spPr/>
      <dgm:t>
        <a:bodyPr/>
        <a:lstStyle/>
        <a:p>
          <a:endParaRPr lang="en-US"/>
        </a:p>
      </dgm:t>
    </dgm:pt>
    <dgm:pt modelId="{30F7B974-EB6A-4D6A-85E7-80047425E718}" type="sibTrans" cxnId="{DE49186E-080C-421A-ACC8-22A37CE05F88}">
      <dgm:prSet/>
      <dgm:spPr/>
      <dgm:t>
        <a:bodyPr/>
        <a:lstStyle/>
        <a:p>
          <a:endParaRPr lang="en-US"/>
        </a:p>
      </dgm:t>
    </dgm:pt>
    <dgm:pt modelId="{26E00184-7B89-4F42-B9FA-78190805D86E}">
      <dgm:prSet/>
      <dgm:spPr/>
      <dgm:t>
        <a:bodyPr/>
        <a:lstStyle/>
        <a:p>
          <a:r>
            <a:rPr lang="en-US" b="1" dirty="0">
              <a:solidFill>
                <a:schemeClr val="bg1">
                  <a:lumMod val="65000"/>
                </a:schemeClr>
              </a:solidFill>
            </a:rPr>
            <a:t>Post-oil strategies </a:t>
          </a:r>
        </a:p>
      </dgm:t>
    </dgm:pt>
    <dgm:pt modelId="{8075D432-0519-4F1B-8C23-AB52A7B27E66}" type="parTrans" cxnId="{FCE447C1-FE76-4B8A-AEB3-A00BC196586E}">
      <dgm:prSet/>
      <dgm:spPr/>
      <dgm:t>
        <a:bodyPr/>
        <a:lstStyle/>
        <a:p>
          <a:endParaRPr lang="en-US"/>
        </a:p>
      </dgm:t>
    </dgm:pt>
    <dgm:pt modelId="{40A67C8A-1F58-416A-8FE8-C723533763A1}" type="sibTrans" cxnId="{FCE447C1-FE76-4B8A-AEB3-A00BC196586E}">
      <dgm:prSet/>
      <dgm:spPr/>
      <dgm:t>
        <a:bodyPr/>
        <a:lstStyle/>
        <a:p>
          <a:endParaRPr lang="en-US"/>
        </a:p>
      </dgm:t>
    </dgm:pt>
    <dgm:pt modelId="{B80FCD62-C447-4419-AAE7-C3B7D2E12219}">
      <dgm:prSet/>
      <dgm:spPr/>
      <dgm:t>
        <a:bodyPr/>
        <a:lstStyle/>
        <a:p>
          <a:r>
            <a:rPr lang="en-US" b="1" dirty="0">
              <a:solidFill>
                <a:schemeClr val="bg1">
                  <a:lumMod val="65000"/>
                </a:schemeClr>
              </a:solidFill>
            </a:rPr>
            <a:t>Alternative energy </a:t>
          </a:r>
        </a:p>
      </dgm:t>
    </dgm:pt>
    <dgm:pt modelId="{B43819DA-9074-4349-85F1-D2282B002FF9}" type="parTrans" cxnId="{6AA15839-76C2-4FDF-9B8F-56837E4FFF4D}">
      <dgm:prSet/>
      <dgm:spPr/>
      <dgm:t>
        <a:bodyPr/>
        <a:lstStyle/>
        <a:p>
          <a:endParaRPr lang="en-US"/>
        </a:p>
      </dgm:t>
    </dgm:pt>
    <dgm:pt modelId="{822A6748-89AF-4574-8451-AE06DD59A805}" type="sibTrans" cxnId="{6AA15839-76C2-4FDF-9B8F-56837E4FFF4D}">
      <dgm:prSet/>
      <dgm:spPr/>
      <dgm:t>
        <a:bodyPr/>
        <a:lstStyle/>
        <a:p>
          <a:endParaRPr lang="en-US"/>
        </a:p>
      </dgm:t>
    </dgm:pt>
    <dgm:pt modelId="{44501BCA-FF43-4E34-9A67-237A2E81B89E}">
      <dgm:prSet/>
      <dgm:spPr/>
      <dgm:t>
        <a:bodyPr/>
        <a:lstStyle/>
        <a:p>
          <a:r>
            <a:rPr lang="en-US" b="1" dirty="0">
              <a:solidFill>
                <a:schemeClr val="bg1">
                  <a:lumMod val="65000"/>
                </a:schemeClr>
              </a:solidFill>
            </a:rPr>
            <a:t>GCC – Singapore energy relations  </a:t>
          </a:r>
        </a:p>
      </dgm:t>
    </dgm:pt>
    <dgm:pt modelId="{03C6DB6E-CC13-4D69-9E1A-657EFF07186C}" type="parTrans" cxnId="{91870828-5F3E-484E-91F8-B01049377912}">
      <dgm:prSet/>
      <dgm:spPr/>
      <dgm:t>
        <a:bodyPr/>
        <a:lstStyle/>
        <a:p>
          <a:endParaRPr lang="en-US"/>
        </a:p>
      </dgm:t>
    </dgm:pt>
    <dgm:pt modelId="{B87798FF-0624-4059-B69A-BB90D8E0BE80}" type="sibTrans" cxnId="{91870828-5F3E-484E-91F8-B01049377912}">
      <dgm:prSet/>
      <dgm:spPr/>
      <dgm:t>
        <a:bodyPr/>
        <a:lstStyle/>
        <a:p>
          <a:endParaRPr lang="en-US"/>
        </a:p>
      </dgm:t>
    </dgm:pt>
    <dgm:pt modelId="{F4D5D4E0-2185-4B8D-AB6D-B4D3D9B5DE1D}" type="pres">
      <dgm:prSet presAssocID="{F4146D8E-CCE2-428E-A07E-2013873C882C}" presName="root" presStyleCnt="0">
        <dgm:presLayoutVars>
          <dgm:dir/>
          <dgm:resizeHandles val="exact"/>
        </dgm:presLayoutVars>
      </dgm:prSet>
      <dgm:spPr/>
    </dgm:pt>
    <dgm:pt modelId="{36687AD8-2D0C-4EA0-AE2E-E967922D0A45}" type="pres">
      <dgm:prSet presAssocID="{C92DA8C7-24E3-4C07-BF84-8AA3554D7F50}" presName="compNode" presStyleCnt="0"/>
      <dgm:spPr/>
    </dgm:pt>
    <dgm:pt modelId="{C88B68C2-0D52-4431-BDD7-7B65697D9BB1}" type="pres">
      <dgm:prSet presAssocID="{C92DA8C7-24E3-4C07-BF84-8AA3554D7F50}" presName="bgRect" presStyleLbl="bgShp" presStyleIdx="0" presStyleCnt="5"/>
      <dgm:spPr/>
    </dgm:pt>
    <dgm:pt modelId="{6B3992B0-5F51-4FC4-A052-71BC90E7A3A2}" type="pres">
      <dgm:prSet presAssocID="{C92DA8C7-24E3-4C07-BF84-8AA3554D7F5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2D2F2759-3568-4F4D-B385-7793229075C3}" type="pres">
      <dgm:prSet presAssocID="{C92DA8C7-24E3-4C07-BF84-8AA3554D7F50}" presName="spaceRect" presStyleCnt="0"/>
      <dgm:spPr/>
    </dgm:pt>
    <dgm:pt modelId="{6E89AE58-7BC8-4044-9CCB-57111E7A70D3}" type="pres">
      <dgm:prSet presAssocID="{C92DA8C7-24E3-4C07-BF84-8AA3554D7F50}" presName="parTx" presStyleLbl="revTx" presStyleIdx="0" presStyleCnt="5">
        <dgm:presLayoutVars>
          <dgm:chMax val="0"/>
          <dgm:chPref val="0"/>
        </dgm:presLayoutVars>
      </dgm:prSet>
      <dgm:spPr/>
    </dgm:pt>
    <dgm:pt modelId="{3DB4C50D-FC28-44D8-8681-86E781C13068}" type="pres">
      <dgm:prSet presAssocID="{84E2DE00-21BA-4236-AB9F-6F8B189D341F}" presName="sibTrans" presStyleCnt="0"/>
      <dgm:spPr/>
    </dgm:pt>
    <dgm:pt modelId="{A7C425EE-F066-469F-A15E-25EC15A8D204}" type="pres">
      <dgm:prSet presAssocID="{FA690B0A-0A15-4269-A7DD-16EA07B01670}" presName="compNode" presStyleCnt="0"/>
      <dgm:spPr/>
    </dgm:pt>
    <dgm:pt modelId="{9F50E5FC-8B29-4480-8797-7B7E886C6873}" type="pres">
      <dgm:prSet presAssocID="{FA690B0A-0A15-4269-A7DD-16EA07B01670}" presName="bgRect" presStyleLbl="bgShp" presStyleIdx="1" presStyleCnt="5"/>
      <dgm:spPr/>
    </dgm:pt>
    <dgm:pt modelId="{52EFCBC7-CE3F-4FDE-8324-B00712CCE959}" type="pres">
      <dgm:prSet presAssocID="{FA690B0A-0A15-4269-A7DD-16EA07B0167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52943DF9-B1E8-4F85-86F3-0D18C45FA55C}" type="pres">
      <dgm:prSet presAssocID="{FA690B0A-0A15-4269-A7DD-16EA07B01670}" presName="spaceRect" presStyleCnt="0"/>
      <dgm:spPr/>
    </dgm:pt>
    <dgm:pt modelId="{A190BAFD-875B-4847-9C49-CD0979C1F3E0}" type="pres">
      <dgm:prSet presAssocID="{FA690B0A-0A15-4269-A7DD-16EA07B01670}" presName="parTx" presStyleLbl="revTx" presStyleIdx="1" presStyleCnt="5">
        <dgm:presLayoutVars>
          <dgm:chMax val="0"/>
          <dgm:chPref val="0"/>
        </dgm:presLayoutVars>
      </dgm:prSet>
      <dgm:spPr/>
    </dgm:pt>
    <dgm:pt modelId="{ED30A8E7-C7F4-4138-A461-FE41EAC72099}" type="pres">
      <dgm:prSet presAssocID="{30F7B974-EB6A-4D6A-85E7-80047425E718}" presName="sibTrans" presStyleCnt="0"/>
      <dgm:spPr/>
    </dgm:pt>
    <dgm:pt modelId="{67B41034-18B3-4A80-919F-6A11218E7DA7}" type="pres">
      <dgm:prSet presAssocID="{26E00184-7B89-4F42-B9FA-78190805D86E}" presName="compNode" presStyleCnt="0"/>
      <dgm:spPr/>
    </dgm:pt>
    <dgm:pt modelId="{BB3E11E8-5F02-46F5-86F2-FEF81C38C032}" type="pres">
      <dgm:prSet presAssocID="{26E00184-7B89-4F42-B9FA-78190805D86E}" presName="bgRect" presStyleLbl="bgShp" presStyleIdx="2" presStyleCnt="5"/>
      <dgm:spPr/>
    </dgm:pt>
    <dgm:pt modelId="{9AC06670-1912-4276-BAA6-6C72C81292CD}" type="pres">
      <dgm:prSet presAssocID="{26E00184-7B89-4F42-B9FA-78190805D86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E53AFB30-9463-440B-9310-9BC2126B8F16}" type="pres">
      <dgm:prSet presAssocID="{26E00184-7B89-4F42-B9FA-78190805D86E}" presName="spaceRect" presStyleCnt="0"/>
      <dgm:spPr/>
    </dgm:pt>
    <dgm:pt modelId="{153CEA16-D9F5-45A8-967E-17C0E519750B}" type="pres">
      <dgm:prSet presAssocID="{26E00184-7B89-4F42-B9FA-78190805D86E}" presName="parTx" presStyleLbl="revTx" presStyleIdx="2" presStyleCnt="5">
        <dgm:presLayoutVars>
          <dgm:chMax val="0"/>
          <dgm:chPref val="0"/>
        </dgm:presLayoutVars>
      </dgm:prSet>
      <dgm:spPr/>
    </dgm:pt>
    <dgm:pt modelId="{5A8E4BA2-5948-4D26-885B-7929FE84B53C}" type="pres">
      <dgm:prSet presAssocID="{40A67C8A-1F58-416A-8FE8-C723533763A1}" presName="sibTrans" presStyleCnt="0"/>
      <dgm:spPr/>
    </dgm:pt>
    <dgm:pt modelId="{67F7AB25-463A-4C4B-83B1-F334197AB050}" type="pres">
      <dgm:prSet presAssocID="{B80FCD62-C447-4419-AAE7-C3B7D2E12219}" presName="compNode" presStyleCnt="0"/>
      <dgm:spPr/>
    </dgm:pt>
    <dgm:pt modelId="{5CE373F8-34AF-47FE-8E9F-C253E70B3B93}" type="pres">
      <dgm:prSet presAssocID="{B80FCD62-C447-4419-AAE7-C3B7D2E12219}" presName="bgRect" presStyleLbl="bgShp" presStyleIdx="3" presStyleCnt="5"/>
      <dgm:spPr/>
    </dgm:pt>
    <dgm:pt modelId="{2B8BCEF2-53BD-420D-8239-83A898AD6B3E}" type="pres">
      <dgm:prSet presAssocID="{B80FCD62-C447-4419-AAE7-C3B7D2E1221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FF0A98EF-480B-4B0C-A8A2-E137BF97E903}" type="pres">
      <dgm:prSet presAssocID="{B80FCD62-C447-4419-AAE7-C3B7D2E12219}" presName="spaceRect" presStyleCnt="0"/>
      <dgm:spPr/>
    </dgm:pt>
    <dgm:pt modelId="{07846E9F-48DC-4E86-996F-84E9E535FC5A}" type="pres">
      <dgm:prSet presAssocID="{B80FCD62-C447-4419-AAE7-C3B7D2E12219}" presName="parTx" presStyleLbl="revTx" presStyleIdx="3" presStyleCnt="5">
        <dgm:presLayoutVars>
          <dgm:chMax val="0"/>
          <dgm:chPref val="0"/>
        </dgm:presLayoutVars>
      </dgm:prSet>
      <dgm:spPr/>
    </dgm:pt>
    <dgm:pt modelId="{455D964F-6518-44D7-A8EF-F88DB0AB6187}" type="pres">
      <dgm:prSet presAssocID="{822A6748-89AF-4574-8451-AE06DD59A805}" presName="sibTrans" presStyleCnt="0"/>
      <dgm:spPr/>
    </dgm:pt>
    <dgm:pt modelId="{41D62860-1C99-44BD-B4D9-0C1BAA2118CA}" type="pres">
      <dgm:prSet presAssocID="{44501BCA-FF43-4E34-9A67-237A2E81B89E}" presName="compNode" presStyleCnt="0"/>
      <dgm:spPr/>
    </dgm:pt>
    <dgm:pt modelId="{FEA0BD12-F4D8-4267-8D6F-AD8539F5C28C}" type="pres">
      <dgm:prSet presAssocID="{44501BCA-FF43-4E34-9A67-237A2E81B89E}" presName="bgRect" presStyleLbl="bgShp" presStyleIdx="4" presStyleCnt="5"/>
      <dgm:spPr/>
    </dgm:pt>
    <dgm:pt modelId="{B08A4E92-07D3-4A6E-8047-E7F6DFCD08DB}" type="pres">
      <dgm:prSet presAssocID="{44501BCA-FF43-4E34-9A67-237A2E81B89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7DD3DB02-3F83-4C59-A377-E14C88FCD74C}" type="pres">
      <dgm:prSet presAssocID="{44501BCA-FF43-4E34-9A67-237A2E81B89E}" presName="spaceRect" presStyleCnt="0"/>
      <dgm:spPr/>
    </dgm:pt>
    <dgm:pt modelId="{1BFE151A-B5D7-468D-9B2C-9CEB46C3D307}" type="pres">
      <dgm:prSet presAssocID="{44501BCA-FF43-4E34-9A67-237A2E81B89E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1870828-5F3E-484E-91F8-B01049377912}" srcId="{F4146D8E-CCE2-428E-A07E-2013873C882C}" destId="{44501BCA-FF43-4E34-9A67-237A2E81B89E}" srcOrd="4" destOrd="0" parTransId="{03C6DB6E-CC13-4D69-9E1A-657EFF07186C}" sibTransId="{B87798FF-0624-4059-B69A-BB90D8E0BE80}"/>
    <dgm:cxn modelId="{6AA15839-76C2-4FDF-9B8F-56837E4FFF4D}" srcId="{F4146D8E-CCE2-428E-A07E-2013873C882C}" destId="{B80FCD62-C447-4419-AAE7-C3B7D2E12219}" srcOrd="3" destOrd="0" parTransId="{B43819DA-9074-4349-85F1-D2282B002FF9}" sibTransId="{822A6748-89AF-4574-8451-AE06DD59A805}"/>
    <dgm:cxn modelId="{4EAD4C60-A2C6-43DB-AC56-5ADBEB09A948}" type="presOf" srcId="{C92DA8C7-24E3-4C07-BF84-8AA3554D7F50}" destId="{6E89AE58-7BC8-4044-9CCB-57111E7A70D3}" srcOrd="0" destOrd="0" presId="urn:microsoft.com/office/officeart/2018/2/layout/IconVerticalSolidList"/>
    <dgm:cxn modelId="{3739E667-C0C1-4FC7-9635-C0A84DE133E5}" type="presOf" srcId="{F4146D8E-CCE2-428E-A07E-2013873C882C}" destId="{F4D5D4E0-2185-4B8D-AB6D-B4D3D9B5DE1D}" srcOrd="0" destOrd="0" presId="urn:microsoft.com/office/officeart/2018/2/layout/IconVerticalSolidList"/>
    <dgm:cxn modelId="{DE49186E-080C-421A-ACC8-22A37CE05F88}" srcId="{F4146D8E-CCE2-428E-A07E-2013873C882C}" destId="{FA690B0A-0A15-4269-A7DD-16EA07B01670}" srcOrd="1" destOrd="0" parTransId="{72B791DF-BBFA-4CD1-A12C-DFAF1BA58F05}" sibTransId="{30F7B974-EB6A-4D6A-85E7-80047425E718}"/>
    <dgm:cxn modelId="{47CFE68A-8DA6-4847-8068-CCD43D544A19}" srcId="{F4146D8E-CCE2-428E-A07E-2013873C882C}" destId="{C92DA8C7-24E3-4C07-BF84-8AA3554D7F50}" srcOrd="0" destOrd="0" parTransId="{5671D59B-A632-42C9-B0D8-A88EB00639FD}" sibTransId="{84E2DE00-21BA-4236-AB9F-6F8B189D341F}"/>
    <dgm:cxn modelId="{65CF11B1-371C-4177-B6BD-F53B3050909F}" type="presOf" srcId="{FA690B0A-0A15-4269-A7DD-16EA07B01670}" destId="{A190BAFD-875B-4847-9C49-CD0979C1F3E0}" srcOrd="0" destOrd="0" presId="urn:microsoft.com/office/officeart/2018/2/layout/IconVerticalSolidList"/>
    <dgm:cxn modelId="{2B5055B5-E241-4E84-93D2-29AF9E637805}" type="presOf" srcId="{26E00184-7B89-4F42-B9FA-78190805D86E}" destId="{153CEA16-D9F5-45A8-967E-17C0E519750B}" srcOrd="0" destOrd="0" presId="urn:microsoft.com/office/officeart/2018/2/layout/IconVerticalSolidList"/>
    <dgm:cxn modelId="{FCE447C1-FE76-4B8A-AEB3-A00BC196586E}" srcId="{F4146D8E-CCE2-428E-A07E-2013873C882C}" destId="{26E00184-7B89-4F42-B9FA-78190805D86E}" srcOrd="2" destOrd="0" parTransId="{8075D432-0519-4F1B-8C23-AB52A7B27E66}" sibTransId="{40A67C8A-1F58-416A-8FE8-C723533763A1}"/>
    <dgm:cxn modelId="{48E50CE3-6873-42C0-ACF5-A976AC01C630}" type="presOf" srcId="{44501BCA-FF43-4E34-9A67-237A2E81B89E}" destId="{1BFE151A-B5D7-468D-9B2C-9CEB46C3D307}" srcOrd="0" destOrd="0" presId="urn:microsoft.com/office/officeart/2018/2/layout/IconVerticalSolidList"/>
    <dgm:cxn modelId="{6FC3CBE7-8744-490B-AEF2-339B71203228}" type="presOf" srcId="{B80FCD62-C447-4419-AAE7-C3B7D2E12219}" destId="{07846E9F-48DC-4E86-996F-84E9E535FC5A}" srcOrd="0" destOrd="0" presId="urn:microsoft.com/office/officeart/2018/2/layout/IconVerticalSolidList"/>
    <dgm:cxn modelId="{6065B103-9A00-4CD8-ABCD-003EB9F2A182}" type="presParOf" srcId="{F4D5D4E0-2185-4B8D-AB6D-B4D3D9B5DE1D}" destId="{36687AD8-2D0C-4EA0-AE2E-E967922D0A45}" srcOrd="0" destOrd="0" presId="urn:microsoft.com/office/officeart/2018/2/layout/IconVerticalSolidList"/>
    <dgm:cxn modelId="{78CEB029-A7FE-4022-9795-8587B787A22E}" type="presParOf" srcId="{36687AD8-2D0C-4EA0-AE2E-E967922D0A45}" destId="{C88B68C2-0D52-4431-BDD7-7B65697D9BB1}" srcOrd="0" destOrd="0" presId="urn:microsoft.com/office/officeart/2018/2/layout/IconVerticalSolidList"/>
    <dgm:cxn modelId="{C1A9E6B1-A86F-4628-9286-259ACFEC2FFE}" type="presParOf" srcId="{36687AD8-2D0C-4EA0-AE2E-E967922D0A45}" destId="{6B3992B0-5F51-4FC4-A052-71BC90E7A3A2}" srcOrd="1" destOrd="0" presId="urn:microsoft.com/office/officeart/2018/2/layout/IconVerticalSolidList"/>
    <dgm:cxn modelId="{B7908CDF-A491-4E12-91B5-725697D39D89}" type="presParOf" srcId="{36687AD8-2D0C-4EA0-AE2E-E967922D0A45}" destId="{2D2F2759-3568-4F4D-B385-7793229075C3}" srcOrd="2" destOrd="0" presId="urn:microsoft.com/office/officeart/2018/2/layout/IconVerticalSolidList"/>
    <dgm:cxn modelId="{4FF312BD-C088-4617-8C0A-9AF2366D4CAC}" type="presParOf" srcId="{36687AD8-2D0C-4EA0-AE2E-E967922D0A45}" destId="{6E89AE58-7BC8-4044-9CCB-57111E7A70D3}" srcOrd="3" destOrd="0" presId="urn:microsoft.com/office/officeart/2018/2/layout/IconVerticalSolidList"/>
    <dgm:cxn modelId="{F39A7CCC-2277-4CE5-8024-1BD090EA2340}" type="presParOf" srcId="{F4D5D4E0-2185-4B8D-AB6D-B4D3D9B5DE1D}" destId="{3DB4C50D-FC28-44D8-8681-86E781C13068}" srcOrd="1" destOrd="0" presId="urn:microsoft.com/office/officeart/2018/2/layout/IconVerticalSolidList"/>
    <dgm:cxn modelId="{CF198ACB-B912-4619-9F0E-929AB9872C84}" type="presParOf" srcId="{F4D5D4E0-2185-4B8D-AB6D-B4D3D9B5DE1D}" destId="{A7C425EE-F066-469F-A15E-25EC15A8D204}" srcOrd="2" destOrd="0" presId="urn:microsoft.com/office/officeart/2018/2/layout/IconVerticalSolidList"/>
    <dgm:cxn modelId="{5769CDBC-13E3-4FE3-BFFB-CB13F9D35AFD}" type="presParOf" srcId="{A7C425EE-F066-469F-A15E-25EC15A8D204}" destId="{9F50E5FC-8B29-4480-8797-7B7E886C6873}" srcOrd="0" destOrd="0" presId="urn:microsoft.com/office/officeart/2018/2/layout/IconVerticalSolidList"/>
    <dgm:cxn modelId="{25AF3139-4EBD-4EE5-84ED-3D50299C4D54}" type="presParOf" srcId="{A7C425EE-F066-469F-A15E-25EC15A8D204}" destId="{52EFCBC7-CE3F-4FDE-8324-B00712CCE959}" srcOrd="1" destOrd="0" presId="urn:microsoft.com/office/officeart/2018/2/layout/IconVerticalSolidList"/>
    <dgm:cxn modelId="{5D3FBFE1-694F-4E6C-83A2-9B953CC2BB9C}" type="presParOf" srcId="{A7C425EE-F066-469F-A15E-25EC15A8D204}" destId="{52943DF9-B1E8-4F85-86F3-0D18C45FA55C}" srcOrd="2" destOrd="0" presId="urn:microsoft.com/office/officeart/2018/2/layout/IconVerticalSolidList"/>
    <dgm:cxn modelId="{FC5F793B-0B80-462F-B7AF-BA206F5522AF}" type="presParOf" srcId="{A7C425EE-F066-469F-A15E-25EC15A8D204}" destId="{A190BAFD-875B-4847-9C49-CD0979C1F3E0}" srcOrd="3" destOrd="0" presId="urn:microsoft.com/office/officeart/2018/2/layout/IconVerticalSolidList"/>
    <dgm:cxn modelId="{BEC3B13F-B858-426D-8BA1-DF763647AD2A}" type="presParOf" srcId="{F4D5D4E0-2185-4B8D-AB6D-B4D3D9B5DE1D}" destId="{ED30A8E7-C7F4-4138-A461-FE41EAC72099}" srcOrd="3" destOrd="0" presId="urn:microsoft.com/office/officeart/2018/2/layout/IconVerticalSolidList"/>
    <dgm:cxn modelId="{84DAE9BC-621D-44CC-BCF0-9D41E6DBCB36}" type="presParOf" srcId="{F4D5D4E0-2185-4B8D-AB6D-B4D3D9B5DE1D}" destId="{67B41034-18B3-4A80-919F-6A11218E7DA7}" srcOrd="4" destOrd="0" presId="urn:microsoft.com/office/officeart/2018/2/layout/IconVerticalSolidList"/>
    <dgm:cxn modelId="{6D5B6697-25BB-4010-9A78-70D9C910DFEC}" type="presParOf" srcId="{67B41034-18B3-4A80-919F-6A11218E7DA7}" destId="{BB3E11E8-5F02-46F5-86F2-FEF81C38C032}" srcOrd="0" destOrd="0" presId="urn:microsoft.com/office/officeart/2018/2/layout/IconVerticalSolidList"/>
    <dgm:cxn modelId="{90DFFD30-81B9-4A27-B5D3-E4812E5EB779}" type="presParOf" srcId="{67B41034-18B3-4A80-919F-6A11218E7DA7}" destId="{9AC06670-1912-4276-BAA6-6C72C81292CD}" srcOrd="1" destOrd="0" presId="urn:microsoft.com/office/officeart/2018/2/layout/IconVerticalSolidList"/>
    <dgm:cxn modelId="{7E5401F5-DD2F-44D7-BD22-FEB64DFCA069}" type="presParOf" srcId="{67B41034-18B3-4A80-919F-6A11218E7DA7}" destId="{E53AFB30-9463-440B-9310-9BC2126B8F16}" srcOrd="2" destOrd="0" presId="urn:microsoft.com/office/officeart/2018/2/layout/IconVerticalSolidList"/>
    <dgm:cxn modelId="{28DE00E2-2D84-46B6-A953-B057D90775A6}" type="presParOf" srcId="{67B41034-18B3-4A80-919F-6A11218E7DA7}" destId="{153CEA16-D9F5-45A8-967E-17C0E519750B}" srcOrd="3" destOrd="0" presId="urn:microsoft.com/office/officeart/2018/2/layout/IconVerticalSolidList"/>
    <dgm:cxn modelId="{A1DE3B30-FA49-4194-8F07-434AC4D50F90}" type="presParOf" srcId="{F4D5D4E0-2185-4B8D-AB6D-B4D3D9B5DE1D}" destId="{5A8E4BA2-5948-4D26-885B-7929FE84B53C}" srcOrd="5" destOrd="0" presId="urn:microsoft.com/office/officeart/2018/2/layout/IconVerticalSolidList"/>
    <dgm:cxn modelId="{A8F7911A-7E5F-4051-8B53-42F313EC08D5}" type="presParOf" srcId="{F4D5D4E0-2185-4B8D-AB6D-B4D3D9B5DE1D}" destId="{67F7AB25-463A-4C4B-83B1-F334197AB050}" srcOrd="6" destOrd="0" presId="urn:microsoft.com/office/officeart/2018/2/layout/IconVerticalSolidList"/>
    <dgm:cxn modelId="{04125E29-5250-44E0-8C98-3B3C67BBF914}" type="presParOf" srcId="{67F7AB25-463A-4C4B-83B1-F334197AB050}" destId="{5CE373F8-34AF-47FE-8E9F-C253E70B3B93}" srcOrd="0" destOrd="0" presId="urn:microsoft.com/office/officeart/2018/2/layout/IconVerticalSolidList"/>
    <dgm:cxn modelId="{7AC0A28C-D2B4-4314-8FF2-7C78C11D64D5}" type="presParOf" srcId="{67F7AB25-463A-4C4B-83B1-F334197AB050}" destId="{2B8BCEF2-53BD-420D-8239-83A898AD6B3E}" srcOrd="1" destOrd="0" presId="urn:microsoft.com/office/officeart/2018/2/layout/IconVerticalSolidList"/>
    <dgm:cxn modelId="{9F8E950B-8503-4ABE-A314-612180D7F574}" type="presParOf" srcId="{67F7AB25-463A-4C4B-83B1-F334197AB050}" destId="{FF0A98EF-480B-4B0C-A8A2-E137BF97E903}" srcOrd="2" destOrd="0" presId="urn:microsoft.com/office/officeart/2018/2/layout/IconVerticalSolidList"/>
    <dgm:cxn modelId="{518CD186-B647-48CE-9EA9-D77706EEC759}" type="presParOf" srcId="{67F7AB25-463A-4C4B-83B1-F334197AB050}" destId="{07846E9F-48DC-4E86-996F-84E9E535FC5A}" srcOrd="3" destOrd="0" presId="urn:microsoft.com/office/officeart/2018/2/layout/IconVerticalSolidList"/>
    <dgm:cxn modelId="{72411B21-8BDE-4A51-9C32-9DF77C4134BD}" type="presParOf" srcId="{F4D5D4E0-2185-4B8D-AB6D-B4D3D9B5DE1D}" destId="{455D964F-6518-44D7-A8EF-F88DB0AB6187}" srcOrd="7" destOrd="0" presId="urn:microsoft.com/office/officeart/2018/2/layout/IconVerticalSolidList"/>
    <dgm:cxn modelId="{6E1416E8-E1FC-464D-8FED-767E8EC4667E}" type="presParOf" srcId="{F4D5D4E0-2185-4B8D-AB6D-B4D3D9B5DE1D}" destId="{41D62860-1C99-44BD-B4D9-0C1BAA2118CA}" srcOrd="8" destOrd="0" presId="urn:microsoft.com/office/officeart/2018/2/layout/IconVerticalSolidList"/>
    <dgm:cxn modelId="{74029C58-72BE-4ADE-909F-A9E96312E8D9}" type="presParOf" srcId="{41D62860-1C99-44BD-B4D9-0C1BAA2118CA}" destId="{FEA0BD12-F4D8-4267-8D6F-AD8539F5C28C}" srcOrd="0" destOrd="0" presId="urn:microsoft.com/office/officeart/2018/2/layout/IconVerticalSolidList"/>
    <dgm:cxn modelId="{2A40B9B3-CAA5-4001-931C-CD886DDBF079}" type="presParOf" srcId="{41D62860-1C99-44BD-B4D9-0C1BAA2118CA}" destId="{B08A4E92-07D3-4A6E-8047-E7F6DFCD08DB}" srcOrd="1" destOrd="0" presId="urn:microsoft.com/office/officeart/2018/2/layout/IconVerticalSolidList"/>
    <dgm:cxn modelId="{C9673013-0FFA-4E7C-AC2A-F5A6974C0E4B}" type="presParOf" srcId="{41D62860-1C99-44BD-B4D9-0C1BAA2118CA}" destId="{7DD3DB02-3F83-4C59-A377-E14C88FCD74C}" srcOrd="2" destOrd="0" presId="urn:microsoft.com/office/officeart/2018/2/layout/IconVerticalSolidList"/>
    <dgm:cxn modelId="{D6738D94-5220-4EDC-B8D7-E420F97D2AD3}" type="presParOf" srcId="{41D62860-1C99-44BD-B4D9-0C1BAA2118CA}" destId="{1BFE151A-B5D7-468D-9B2C-9CEB46C3D30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4146D8E-CCE2-428E-A07E-2013873C882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92DA8C7-24E3-4C07-BF84-8AA3554D7F50}">
      <dgm:prSet custT="1"/>
      <dgm:spPr/>
      <dgm:t>
        <a:bodyPr/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prstClr val="white">
                  <a:lumMod val="65000"/>
                </a:prstClr>
              </a:solidFill>
              <a:latin typeface="Aptos" panose="02110004020202020204"/>
              <a:ea typeface="+mn-ea"/>
              <a:cs typeface="+mn-cs"/>
            </a:rPr>
            <a:t>Oil, gas and Gulf economies </a:t>
          </a:r>
        </a:p>
      </dgm:t>
    </dgm:pt>
    <dgm:pt modelId="{5671D59B-A632-42C9-B0D8-A88EB00639FD}" type="parTrans" cxnId="{47CFE68A-8DA6-4847-8068-CCD43D544A19}">
      <dgm:prSet/>
      <dgm:spPr/>
      <dgm:t>
        <a:bodyPr/>
        <a:lstStyle/>
        <a:p>
          <a:endParaRPr lang="en-US"/>
        </a:p>
      </dgm:t>
    </dgm:pt>
    <dgm:pt modelId="{84E2DE00-21BA-4236-AB9F-6F8B189D341F}" type="sibTrans" cxnId="{47CFE68A-8DA6-4847-8068-CCD43D544A19}">
      <dgm:prSet/>
      <dgm:spPr/>
      <dgm:t>
        <a:bodyPr/>
        <a:lstStyle/>
        <a:p>
          <a:endParaRPr lang="en-US"/>
        </a:p>
      </dgm:t>
    </dgm:pt>
    <dgm:pt modelId="{FA690B0A-0A15-4269-A7DD-16EA07B01670}">
      <dgm:prSet/>
      <dgm:spPr/>
      <dgm:t>
        <a:bodyPr/>
        <a:lstStyle/>
        <a:p>
          <a:r>
            <a:rPr lang="en-US" b="1" dirty="0">
              <a:solidFill>
                <a:schemeClr val="bg1">
                  <a:lumMod val="65000"/>
                </a:schemeClr>
              </a:solidFill>
            </a:rPr>
            <a:t>Climate conundrum </a:t>
          </a:r>
        </a:p>
      </dgm:t>
    </dgm:pt>
    <dgm:pt modelId="{72B791DF-BBFA-4CD1-A12C-DFAF1BA58F05}" type="parTrans" cxnId="{DE49186E-080C-421A-ACC8-22A37CE05F88}">
      <dgm:prSet/>
      <dgm:spPr/>
      <dgm:t>
        <a:bodyPr/>
        <a:lstStyle/>
        <a:p>
          <a:endParaRPr lang="en-US"/>
        </a:p>
      </dgm:t>
    </dgm:pt>
    <dgm:pt modelId="{30F7B974-EB6A-4D6A-85E7-80047425E718}" type="sibTrans" cxnId="{DE49186E-080C-421A-ACC8-22A37CE05F88}">
      <dgm:prSet/>
      <dgm:spPr/>
      <dgm:t>
        <a:bodyPr/>
        <a:lstStyle/>
        <a:p>
          <a:endParaRPr lang="en-US"/>
        </a:p>
      </dgm:t>
    </dgm:pt>
    <dgm:pt modelId="{26E00184-7B89-4F42-B9FA-78190805D86E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Post-oil strategies </a:t>
          </a:r>
        </a:p>
      </dgm:t>
    </dgm:pt>
    <dgm:pt modelId="{8075D432-0519-4F1B-8C23-AB52A7B27E66}" type="parTrans" cxnId="{FCE447C1-FE76-4B8A-AEB3-A00BC196586E}">
      <dgm:prSet/>
      <dgm:spPr/>
      <dgm:t>
        <a:bodyPr/>
        <a:lstStyle/>
        <a:p>
          <a:endParaRPr lang="en-US"/>
        </a:p>
      </dgm:t>
    </dgm:pt>
    <dgm:pt modelId="{40A67C8A-1F58-416A-8FE8-C723533763A1}" type="sibTrans" cxnId="{FCE447C1-FE76-4B8A-AEB3-A00BC196586E}">
      <dgm:prSet/>
      <dgm:spPr/>
      <dgm:t>
        <a:bodyPr/>
        <a:lstStyle/>
        <a:p>
          <a:endParaRPr lang="en-US"/>
        </a:p>
      </dgm:t>
    </dgm:pt>
    <dgm:pt modelId="{B80FCD62-C447-4419-AAE7-C3B7D2E12219}">
      <dgm:prSet/>
      <dgm:spPr/>
      <dgm:t>
        <a:bodyPr/>
        <a:lstStyle/>
        <a:p>
          <a:r>
            <a:rPr lang="en-US" b="1" dirty="0">
              <a:solidFill>
                <a:schemeClr val="bg1">
                  <a:lumMod val="65000"/>
                </a:schemeClr>
              </a:solidFill>
            </a:rPr>
            <a:t>Alternative energy </a:t>
          </a:r>
        </a:p>
      </dgm:t>
    </dgm:pt>
    <dgm:pt modelId="{B43819DA-9074-4349-85F1-D2282B002FF9}" type="parTrans" cxnId="{6AA15839-76C2-4FDF-9B8F-56837E4FFF4D}">
      <dgm:prSet/>
      <dgm:spPr/>
      <dgm:t>
        <a:bodyPr/>
        <a:lstStyle/>
        <a:p>
          <a:endParaRPr lang="en-US"/>
        </a:p>
      </dgm:t>
    </dgm:pt>
    <dgm:pt modelId="{822A6748-89AF-4574-8451-AE06DD59A805}" type="sibTrans" cxnId="{6AA15839-76C2-4FDF-9B8F-56837E4FFF4D}">
      <dgm:prSet/>
      <dgm:spPr/>
      <dgm:t>
        <a:bodyPr/>
        <a:lstStyle/>
        <a:p>
          <a:endParaRPr lang="en-US"/>
        </a:p>
      </dgm:t>
    </dgm:pt>
    <dgm:pt modelId="{44501BCA-FF43-4E34-9A67-237A2E81B89E}">
      <dgm:prSet/>
      <dgm:spPr/>
      <dgm:t>
        <a:bodyPr/>
        <a:lstStyle/>
        <a:p>
          <a:r>
            <a:rPr lang="en-US" b="1" dirty="0">
              <a:solidFill>
                <a:schemeClr val="bg1">
                  <a:lumMod val="65000"/>
                </a:schemeClr>
              </a:solidFill>
            </a:rPr>
            <a:t>GCC – Singapore energy relations  </a:t>
          </a:r>
        </a:p>
      </dgm:t>
    </dgm:pt>
    <dgm:pt modelId="{03C6DB6E-CC13-4D69-9E1A-657EFF07186C}" type="parTrans" cxnId="{91870828-5F3E-484E-91F8-B01049377912}">
      <dgm:prSet/>
      <dgm:spPr/>
      <dgm:t>
        <a:bodyPr/>
        <a:lstStyle/>
        <a:p>
          <a:endParaRPr lang="en-US"/>
        </a:p>
      </dgm:t>
    </dgm:pt>
    <dgm:pt modelId="{B87798FF-0624-4059-B69A-BB90D8E0BE80}" type="sibTrans" cxnId="{91870828-5F3E-484E-91F8-B01049377912}">
      <dgm:prSet/>
      <dgm:spPr/>
      <dgm:t>
        <a:bodyPr/>
        <a:lstStyle/>
        <a:p>
          <a:endParaRPr lang="en-US"/>
        </a:p>
      </dgm:t>
    </dgm:pt>
    <dgm:pt modelId="{F4D5D4E0-2185-4B8D-AB6D-B4D3D9B5DE1D}" type="pres">
      <dgm:prSet presAssocID="{F4146D8E-CCE2-428E-A07E-2013873C882C}" presName="root" presStyleCnt="0">
        <dgm:presLayoutVars>
          <dgm:dir/>
          <dgm:resizeHandles val="exact"/>
        </dgm:presLayoutVars>
      </dgm:prSet>
      <dgm:spPr/>
    </dgm:pt>
    <dgm:pt modelId="{36687AD8-2D0C-4EA0-AE2E-E967922D0A45}" type="pres">
      <dgm:prSet presAssocID="{C92DA8C7-24E3-4C07-BF84-8AA3554D7F50}" presName="compNode" presStyleCnt="0"/>
      <dgm:spPr/>
    </dgm:pt>
    <dgm:pt modelId="{C88B68C2-0D52-4431-BDD7-7B65697D9BB1}" type="pres">
      <dgm:prSet presAssocID="{C92DA8C7-24E3-4C07-BF84-8AA3554D7F50}" presName="bgRect" presStyleLbl="bgShp" presStyleIdx="0" presStyleCnt="5"/>
      <dgm:spPr/>
    </dgm:pt>
    <dgm:pt modelId="{6B3992B0-5F51-4FC4-A052-71BC90E7A3A2}" type="pres">
      <dgm:prSet presAssocID="{C92DA8C7-24E3-4C07-BF84-8AA3554D7F5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2D2F2759-3568-4F4D-B385-7793229075C3}" type="pres">
      <dgm:prSet presAssocID="{C92DA8C7-24E3-4C07-BF84-8AA3554D7F50}" presName="spaceRect" presStyleCnt="0"/>
      <dgm:spPr/>
    </dgm:pt>
    <dgm:pt modelId="{6E89AE58-7BC8-4044-9CCB-57111E7A70D3}" type="pres">
      <dgm:prSet presAssocID="{C92DA8C7-24E3-4C07-BF84-8AA3554D7F50}" presName="parTx" presStyleLbl="revTx" presStyleIdx="0" presStyleCnt="5">
        <dgm:presLayoutVars>
          <dgm:chMax val="0"/>
          <dgm:chPref val="0"/>
        </dgm:presLayoutVars>
      </dgm:prSet>
      <dgm:spPr/>
    </dgm:pt>
    <dgm:pt modelId="{3DB4C50D-FC28-44D8-8681-86E781C13068}" type="pres">
      <dgm:prSet presAssocID="{84E2DE00-21BA-4236-AB9F-6F8B189D341F}" presName="sibTrans" presStyleCnt="0"/>
      <dgm:spPr/>
    </dgm:pt>
    <dgm:pt modelId="{A7C425EE-F066-469F-A15E-25EC15A8D204}" type="pres">
      <dgm:prSet presAssocID="{FA690B0A-0A15-4269-A7DD-16EA07B01670}" presName="compNode" presStyleCnt="0"/>
      <dgm:spPr/>
    </dgm:pt>
    <dgm:pt modelId="{9F50E5FC-8B29-4480-8797-7B7E886C6873}" type="pres">
      <dgm:prSet presAssocID="{FA690B0A-0A15-4269-A7DD-16EA07B01670}" presName="bgRect" presStyleLbl="bgShp" presStyleIdx="1" presStyleCnt="5"/>
      <dgm:spPr/>
    </dgm:pt>
    <dgm:pt modelId="{52EFCBC7-CE3F-4FDE-8324-B00712CCE959}" type="pres">
      <dgm:prSet presAssocID="{FA690B0A-0A15-4269-A7DD-16EA07B0167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52943DF9-B1E8-4F85-86F3-0D18C45FA55C}" type="pres">
      <dgm:prSet presAssocID="{FA690B0A-0A15-4269-A7DD-16EA07B01670}" presName="spaceRect" presStyleCnt="0"/>
      <dgm:spPr/>
    </dgm:pt>
    <dgm:pt modelId="{A190BAFD-875B-4847-9C49-CD0979C1F3E0}" type="pres">
      <dgm:prSet presAssocID="{FA690B0A-0A15-4269-A7DD-16EA07B01670}" presName="parTx" presStyleLbl="revTx" presStyleIdx="1" presStyleCnt="5">
        <dgm:presLayoutVars>
          <dgm:chMax val="0"/>
          <dgm:chPref val="0"/>
        </dgm:presLayoutVars>
      </dgm:prSet>
      <dgm:spPr/>
    </dgm:pt>
    <dgm:pt modelId="{ED30A8E7-C7F4-4138-A461-FE41EAC72099}" type="pres">
      <dgm:prSet presAssocID="{30F7B974-EB6A-4D6A-85E7-80047425E718}" presName="sibTrans" presStyleCnt="0"/>
      <dgm:spPr/>
    </dgm:pt>
    <dgm:pt modelId="{67B41034-18B3-4A80-919F-6A11218E7DA7}" type="pres">
      <dgm:prSet presAssocID="{26E00184-7B89-4F42-B9FA-78190805D86E}" presName="compNode" presStyleCnt="0"/>
      <dgm:spPr/>
    </dgm:pt>
    <dgm:pt modelId="{BB3E11E8-5F02-46F5-86F2-FEF81C38C032}" type="pres">
      <dgm:prSet presAssocID="{26E00184-7B89-4F42-B9FA-78190805D86E}" presName="bgRect" presStyleLbl="bgShp" presStyleIdx="2" presStyleCnt="5"/>
      <dgm:spPr/>
    </dgm:pt>
    <dgm:pt modelId="{9AC06670-1912-4276-BAA6-6C72C81292CD}" type="pres">
      <dgm:prSet presAssocID="{26E00184-7B89-4F42-B9FA-78190805D86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E53AFB30-9463-440B-9310-9BC2126B8F16}" type="pres">
      <dgm:prSet presAssocID="{26E00184-7B89-4F42-B9FA-78190805D86E}" presName="spaceRect" presStyleCnt="0"/>
      <dgm:spPr/>
    </dgm:pt>
    <dgm:pt modelId="{153CEA16-D9F5-45A8-967E-17C0E519750B}" type="pres">
      <dgm:prSet presAssocID="{26E00184-7B89-4F42-B9FA-78190805D86E}" presName="parTx" presStyleLbl="revTx" presStyleIdx="2" presStyleCnt="5">
        <dgm:presLayoutVars>
          <dgm:chMax val="0"/>
          <dgm:chPref val="0"/>
        </dgm:presLayoutVars>
      </dgm:prSet>
      <dgm:spPr/>
    </dgm:pt>
    <dgm:pt modelId="{5A8E4BA2-5948-4D26-885B-7929FE84B53C}" type="pres">
      <dgm:prSet presAssocID="{40A67C8A-1F58-416A-8FE8-C723533763A1}" presName="sibTrans" presStyleCnt="0"/>
      <dgm:spPr/>
    </dgm:pt>
    <dgm:pt modelId="{67F7AB25-463A-4C4B-83B1-F334197AB050}" type="pres">
      <dgm:prSet presAssocID="{B80FCD62-C447-4419-AAE7-C3B7D2E12219}" presName="compNode" presStyleCnt="0"/>
      <dgm:spPr/>
    </dgm:pt>
    <dgm:pt modelId="{5CE373F8-34AF-47FE-8E9F-C253E70B3B93}" type="pres">
      <dgm:prSet presAssocID="{B80FCD62-C447-4419-AAE7-C3B7D2E12219}" presName="bgRect" presStyleLbl="bgShp" presStyleIdx="3" presStyleCnt="5"/>
      <dgm:spPr/>
    </dgm:pt>
    <dgm:pt modelId="{2B8BCEF2-53BD-420D-8239-83A898AD6B3E}" type="pres">
      <dgm:prSet presAssocID="{B80FCD62-C447-4419-AAE7-C3B7D2E1221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FF0A98EF-480B-4B0C-A8A2-E137BF97E903}" type="pres">
      <dgm:prSet presAssocID="{B80FCD62-C447-4419-AAE7-C3B7D2E12219}" presName="spaceRect" presStyleCnt="0"/>
      <dgm:spPr/>
    </dgm:pt>
    <dgm:pt modelId="{07846E9F-48DC-4E86-996F-84E9E535FC5A}" type="pres">
      <dgm:prSet presAssocID="{B80FCD62-C447-4419-AAE7-C3B7D2E12219}" presName="parTx" presStyleLbl="revTx" presStyleIdx="3" presStyleCnt="5">
        <dgm:presLayoutVars>
          <dgm:chMax val="0"/>
          <dgm:chPref val="0"/>
        </dgm:presLayoutVars>
      </dgm:prSet>
      <dgm:spPr/>
    </dgm:pt>
    <dgm:pt modelId="{455D964F-6518-44D7-A8EF-F88DB0AB6187}" type="pres">
      <dgm:prSet presAssocID="{822A6748-89AF-4574-8451-AE06DD59A805}" presName="sibTrans" presStyleCnt="0"/>
      <dgm:spPr/>
    </dgm:pt>
    <dgm:pt modelId="{41D62860-1C99-44BD-B4D9-0C1BAA2118CA}" type="pres">
      <dgm:prSet presAssocID="{44501BCA-FF43-4E34-9A67-237A2E81B89E}" presName="compNode" presStyleCnt="0"/>
      <dgm:spPr/>
    </dgm:pt>
    <dgm:pt modelId="{FEA0BD12-F4D8-4267-8D6F-AD8539F5C28C}" type="pres">
      <dgm:prSet presAssocID="{44501BCA-FF43-4E34-9A67-237A2E81B89E}" presName="bgRect" presStyleLbl="bgShp" presStyleIdx="4" presStyleCnt="5"/>
      <dgm:spPr/>
    </dgm:pt>
    <dgm:pt modelId="{B08A4E92-07D3-4A6E-8047-E7F6DFCD08DB}" type="pres">
      <dgm:prSet presAssocID="{44501BCA-FF43-4E34-9A67-237A2E81B89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7DD3DB02-3F83-4C59-A377-E14C88FCD74C}" type="pres">
      <dgm:prSet presAssocID="{44501BCA-FF43-4E34-9A67-237A2E81B89E}" presName="spaceRect" presStyleCnt="0"/>
      <dgm:spPr/>
    </dgm:pt>
    <dgm:pt modelId="{1BFE151A-B5D7-468D-9B2C-9CEB46C3D307}" type="pres">
      <dgm:prSet presAssocID="{44501BCA-FF43-4E34-9A67-237A2E81B89E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1870828-5F3E-484E-91F8-B01049377912}" srcId="{F4146D8E-CCE2-428E-A07E-2013873C882C}" destId="{44501BCA-FF43-4E34-9A67-237A2E81B89E}" srcOrd="4" destOrd="0" parTransId="{03C6DB6E-CC13-4D69-9E1A-657EFF07186C}" sibTransId="{B87798FF-0624-4059-B69A-BB90D8E0BE80}"/>
    <dgm:cxn modelId="{6AA15839-76C2-4FDF-9B8F-56837E4FFF4D}" srcId="{F4146D8E-CCE2-428E-A07E-2013873C882C}" destId="{B80FCD62-C447-4419-AAE7-C3B7D2E12219}" srcOrd="3" destOrd="0" parTransId="{B43819DA-9074-4349-85F1-D2282B002FF9}" sibTransId="{822A6748-89AF-4574-8451-AE06DD59A805}"/>
    <dgm:cxn modelId="{4EAD4C60-A2C6-43DB-AC56-5ADBEB09A948}" type="presOf" srcId="{C92DA8C7-24E3-4C07-BF84-8AA3554D7F50}" destId="{6E89AE58-7BC8-4044-9CCB-57111E7A70D3}" srcOrd="0" destOrd="0" presId="urn:microsoft.com/office/officeart/2018/2/layout/IconVerticalSolidList"/>
    <dgm:cxn modelId="{3739E667-C0C1-4FC7-9635-C0A84DE133E5}" type="presOf" srcId="{F4146D8E-CCE2-428E-A07E-2013873C882C}" destId="{F4D5D4E0-2185-4B8D-AB6D-B4D3D9B5DE1D}" srcOrd="0" destOrd="0" presId="urn:microsoft.com/office/officeart/2018/2/layout/IconVerticalSolidList"/>
    <dgm:cxn modelId="{DE49186E-080C-421A-ACC8-22A37CE05F88}" srcId="{F4146D8E-CCE2-428E-A07E-2013873C882C}" destId="{FA690B0A-0A15-4269-A7DD-16EA07B01670}" srcOrd="1" destOrd="0" parTransId="{72B791DF-BBFA-4CD1-A12C-DFAF1BA58F05}" sibTransId="{30F7B974-EB6A-4D6A-85E7-80047425E718}"/>
    <dgm:cxn modelId="{47CFE68A-8DA6-4847-8068-CCD43D544A19}" srcId="{F4146D8E-CCE2-428E-A07E-2013873C882C}" destId="{C92DA8C7-24E3-4C07-BF84-8AA3554D7F50}" srcOrd="0" destOrd="0" parTransId="{5671D59B-A632-42C9-B0D8-A88EB00639FD}" sibTransId="{84E2DE00-21BA-4236-AB9F-6F8B189D341F}"/>
    <dgm:cxn modelId="{65CF11B1-371C-4177-B6BD-F53B3050909F}" type="presOf" srcId="{FA690B0A-0A15-4269-A7DD-16EA07B01670}" destId="{A190BAFD-875B-4847-9C49-CD0979C1F3E0}" srcOrd="0" destOrd="0" presId="urn:microsoft.com/office/officeart/2018/2/layout/IconVerticalSolidList"/>
    <dgm:cxn modelId="{2B5055B5-E241-4E84-93D2-29AF9E637805}" type="presOf" srcId="{26E00184-7B89-4F42-B9FA-78190805D86E}" destId="{153CEA16-D9F5-45A8-967E-17C0E519750B}" srcOrd="0" destOrd="0" presId="urn:microsoft.com/office/officeart/2018/2/layout/IconVerticalSolidList"/>
    <dgm:cxn modelId="{FCE447C1-FE76-4B8A-AEB3-A00BC196586E}" srcId="{F4146D8E-CCE2-428E-A07E-2013873C882C}" destId="{26E00184-7B89-4F42-B9FA-78190805D86E}" srcOrd="2" destOrd="0" parTransId="{8075D432-0519-4F1B-8C23-AB52A7B27E66}" sibTransId="{40A67C8A-1F58-416A-8FE8-C723533763A1}"/>
    <dgm:cxn modelId="{48E50CE3-6873-42C0-ACF5-A976AC01C630}" type="presOf" srcId="{44501BCA-FF43-4E34-9A67-237A2E81B89E}" destId="{1BFE151A-B5D7-468D-9B2C-9CEB46C3D307}" srcOrd="0" destOrd="0" presId="urn:microsoft.com/office/officeart/2018/2/layout/IconVerticalSolidList"/>
    <dgm:cxn modelId="{6FC3CBE7-8744-490B-AEF2-339B71203228}" type="presOf" srcId="{B80FCD62-C447-4419-AAE7-C3B7D2E12219}" destId="{07846E9F-48DC-4E86-996F-84E9E535FC5A}" srcOrd="0" destOrd="0" presId="urn:microsoft.com/office/officeart/2018/2/layout/IconVerticalSolidList"/>
    <dgm:cxn modelId="{6065B103-9A00-4CD8-ABCD-003EB9F2A182}" type="presParOf" srcId="{F4D5D4E0-2185-4B8D-AB6D-B4D3D9B5DE1D}" destId="{36687AD8-2D0C-4EA0-AE2E-E967922D0A45}" srcOrd="0" destOrd="0" presId="urn:microsoft.com/office/officeart/2018/2/layout/IconVerticalSolidList"/>
    <dgm:cxn modelId="{78CEB029-A7FE-4022-9795-8587B787A22E}" type="presParOf" srcId="{36687AD8-2D0C-4EA0-AE2E-E967922D0A45}" destId="{C88B68C2-0D52-4431-BDD7-7B65697D9BB1}" srcOrd="0" destOrd="0" presId="urn:microsoft.com/office/officeart/2018/2/layout/IconVerticalSolidList"/>
    <dgm:cxn modelId="{C1A9E6B1-A86F-4628-9286-259ACFEC2FFE}" type="presParOf" srcId="{36687AD8-2D0C-4EA0-AE2E-E967922D0A45}" destId="{6B3992B0-5F51-4FC4-A052-71BC90E7A3A2}" srcOrd="1" destOrd="0" presId="urn:microsoft.com/office/officeart/2018/2/layout/IconVerticalSolidList"/>
    <dgm:cxn modelId="{B7908CDF-A491-4E12-91B5-725697D39D89}" type="presParOf" srcId="{36687AD8-2D0C-4EA0-AE2E-E967922D0A45}" destId="{2D2F2759-3568-4F4D-B385-7793229075C3}" srcOrd="2" destOrd="0" presId="urn:microsoft.com/office/officeart/2018/2/layout/IconVerticalSolidList"/>
    <dgm:cxn modelId="{4FF312BD-C088-4617-8C0A-9AF2366D4CAC}" type="presParOf" srcId="{36687AD8-2D0C-4EA0-AE2E-E967922D0A45}" destId="{6E89AE58-7BC8-4044-9CCB-57111E7A70D3}" srcOrd="3" destOrd="0" presId="urn:microsoft.com/office/officeart/2018/2/layout/IconVerticalSolidList"/>
    <dgm:cxn modelId="{F39A7CCC-2277-4CE5-8024-1BD090EA2340}" type="presParOf" srcId="{F4D5D4E0-2185-4B8D-AB6D-B4D3D9B5DE1D}" destId="{3DB4C50D-FC28-44D8-8681-86E781C13068}" srcOrd="1" destOrd="0" presId="urn:microsoft.com/office/officeart/2018/2/layout/IconVerticalSolidList"/>
    <dgm:cxn modelId="{CF198ACB-B912-4619-9F0E-929AB9872C84}" type="presParOf" srcId="{F4D5D4E0-2185-4B8D-AB6D-B4D3D9B5DE1D}" destId="{A7C425EE-F066-469F-A15E-25EC15A8D204}" srcOrd="2" destOrd="0" presId="urn:microsoft.com/office/officeart/2018/2/layout/IconVerticalSolidList"/>
    <dgm:cxn modelId="{5769CDBC-13E3-4FE3-BFFB-CB13F9D35AFD}" type="presParOf" srcId="{A7C425EE-F066-469F-A15E-25EC15A8D204}" destId="{9F50E5FC-8B29-4480-8797-7B7E886C6873}" srcOrd="0" destOrd="0" presId="urn:microsoft.com/office/officeart/2018/2/layout/IconVerticalSolidList"/>
    <dgm:cxn modelId="{25AF3139-4EBD-4EE5-84ED-3D50299C4D54}" type="presParOf" srcId="{A7C425EE-F066-469F-A15E-25EC15A8D204}" destId="{52EFCBC7-CE3F-4FDE-8324-B00712CCE959}" srcOrd="1" destOrd="0" presId="urn:microsoft.com/office/officeart/2018/2/layout/IconVerticalSolidList"/>
    <dgm:cxn modelId="{5D3FBFE1-694F-4E6C-83A2-9B953CC2BB9C}" type="presParOf" srcId="{A7C425EE-F066-469F-A15E-25EC15A8D204}" destId="{52943DF9-B1E8-4F85-86F3-0D18C45FA55C}" srcOrd="2" destOrd="0" presId="urn:microsoft.com/office/officeart/2018/2/layout/IconVerticalSolidList"/>
    <dgm:cxn modelId="{FC5F793B-0B80-462F-B7AF-BA206F5522AF}" type="presParOf" srcId="{A7C425EE-F066-469F-A15E-25EC15A8D204}" destId="{A190BAFD-875B-4847-9C49-CD0979C1F3E0}" srcOrd="3" destOrd="0" presId="urn:microsoft.com/office/officeart/2018/2/layout/IconVerticalSolidList"/>
    <dgm:cxn modelId="{BEC3B13F-B858-426D-8BA1-DF763647AD2A}" type="presParOf" srcId="{F4D5D4E0-2185-4B8D-AB6D-B4D3D9B5DE1D}" destId="{ED30A8E7-C7F4-4138-A461-FE41EAC72099}" srcOrd="3" destOrd="0" presId="urn:microsoft.com/office/officeart/2018/2/layout/IconVerticalSolidList"/>
    <dgm:cxn modelId="{84DAE9BC-621D-44CC-BCF0-9D41E6DBCB36}" type="presParOf" srcId="{F4D5D4E0-2185-4B8D-AB6D-B4D3D9B5DE1D}" destId="{67B41034-18B3-4A80-919F-6A11218E7DA7}" srcOrd="4" destOrd="0" presId="urn:microsoft.com/office/officeart/2018/2/layout/IconVerticalSolidList"/>
    <dgm:cxn modelId="{6D5B6697-25BB-4010-9A78-70D9C910DFEC}" type="presParOf" srcId="{67B41034-18B3-4A80-919F-6A11218E7DA7}" destId="{BB3E11E8-5F02-46F5-86F2-FEF81C38C032}" srcOrd="0" destOrd="0" presId="urn:microsoft.com/office/officeart/2018/2/layout/IconVerticalSolidList"/>
    <dgm:cxn modelId="{90DFFD30-81B9-4A27-B5D3-E4812E5EB779}" type="presParOf" srcId="{67B41034-18B3-4A80-919F-6A11218E7DA7}" destId="{9AC06670-1912-4276-BAA6-6C72C81292CD}" srcOrd="1" destOrd="0" presId="urn:microsoft.com/office/officeart/2018/2/layout/IconVerticalSolidList"/>
    <dgm:cxn modelId="{7E5401F5-DD2F-44D7-BD22-FEB64DFCA069}" type="presParOf" srcId="{67B41034-18B3-4A80-919F-6A11218E7DA7}" destId="{E53AFB30-9463-440B-9310-9BC2126B8F16}" srcOrd="2" destOrd="0" presId="urn:microsoft.com/office/officeart/2018/2/layout/IconVerticalSolidList"/>
    <dgm:cxn modelId="{28DE00E2-2D84-46B6-A953-B057D90775A6}" type="presParOf" srcId="{67B41034-18B3-4A80-919F-6A11218E7DA7}" destId="{153CEA16-D9F5-45A8-967E-17C0E519750B}" srcOrd="3" destOrd="0" presId="urn:microsoft.com/office/officeart/2018/2/layout/IconVerticalSolidList"/>
    <dgm:cxn modelId="{A1DE3B30-FA49-4194-8F07-434AC4D50F90}" type="presParOf" srcId="{F4D5D4E0-2185-4B8D-AB6D-B4D3D9B5DE1D}" destId="{5A8E4BA2-5948-4D26-885B-7929FE84B53C}" srcOrd="5" destOrd="0" presId="urn:microsoft.com/office/officeart/2018/2/layout/IconVerticalSolidList"/>
    <dgm:cxn modelId="{A8F7911A-7E5F-4051-8B53-42F313EC08D5}" type="presParOf" srcId="{F4D5D4E0-2185-4B8D-AB6D-B4D3D9B5DE1D}" destId="{67F7AB25-463A-4C4B-83B1-F334197AB050}" srcOrd="6" destOrd="0" presId="urn:microsoft.com/office/officeart/2018/2/layout/IconVerticalSolidList"/>
    <dgm:cxn modelId="{04125E29-5250-44E0-8C98-3B3C67BBF914}" type="presParOf" srcId="{67F7AB25-463A-4C4B-83B1-F334197AB050}" destId="{5CE373F8-34AF-47FE-8E9F-C253E70B3B93}" srcOrd="0" destOrd="0" presId="urn:microsoft.com/office/officeart/2018/2/layout/IconVerticalSolidList"/>
    <dgm:cxn modelId="{7AC0A28C-D2B4-4314-8FF2-7C78C11D64D5}" type="presParOf" srcId="{67F7AB25-463A-4C4B-83B1-F334197AB050}" destId="{2B8BCEF2-53BD-420D-8239-83A898AD6B3E}" srcOrd="1" destOrd="0" presId="urn:microsoft.com/office/officeart/2018/2/layout/IconVerticalSolidList"/>
    <dgm:cxn modelId="{9F8E950B-8503-4ABE-A314-612180D7F574}" type="presParOf" srcId="{67F7AB25-463A-4C4B-83B1-F334197AB050}" destId="{FF0A98EF-480B-4B0C-A8A2-E137BF97E903}" srcOrd="2" destOrd="0" presId="urn:microsoft.com/office/officeart/2018/2/layout/IconVerticalSolidList"/>
    <dgm:cxn modelId="{518CD186-B647-48CE-9EA9-D77706EEC759}" type="presParOf" srcId="{67F7AB25-463A-4C4B-83B1-F334197AB050}" destId="{07846E9F-48DC-4E86-996F-84E9E535FC5A}" srcOrd="3" destOrd="0" presId="urn:microsoft.com/office/officeart/2018/2/layout/IconVerticalSolidList"/>
    <dgm:cxn modelId="{72411B21-8BDE-4A51-9C32-9DF77C4134BD}" type="presParOf" srcId="{F4D5D4E0-2185-4B8D-AB6D-B4D3D9B5DE1D}" destId="{455D964F-6518-44D7-A8EF-F88DB0AB6187}" srcOrd="7" destOrd="0" presId="urn:microsoft.com/office/officeart/2018/2/layout/IconVerticalSolidList"/>
    <dgm:cxn modelId="{6E1416E8-E1FC-464D-8FED-767E8EC4667E}" type="presParOf" srcId="{F4D5D4E0-2185-4B8D-AB6D-B4D3D9B5DE1D}" destId="{41D62860-1C99-44BD-B4D9-0C1BAA2118CA}" srcOrd="8" destOrd="0" presId="urn:microsoft.com/office/officeart/2018/2/layout/IconVerticalSolidList"/>
    <dgm:cxn modelId="{74029C58-72BE-4ADE-909F-A9E96312E8D9}" type="presParOf" srcId="{41D62860-1C99-44BD-B4D9-0C1BAA2118CA}" destId="{FEA0BD12-F4D8-4267-8D6F-AD8539F5C28C}" srcOrd="0" destOrd="0" presId="urn:microsoft.com/office/officeart/2018/2/layout/IconVerticalSolidList"/>
    <dgm:cxn modelId="{2A40B9B3-CAA5-4001-931C-CD886DDBF079}" type="presParOf" srcId="{41D62860-1C99-44BD-B4D9-0C1BAA2118CA}" destId="{B08A4E92-07D3-4A6E-8047-E7F6DFCD08DB}" srcOrd="1" destOrd="0" presId="urn:microsoft.com/office/officeart/2018/2/layout/IconVerticalSolidList"/>
    <dgm:cxn modelId="{C9673013-0FFA-4E7C-AC2A-F5A6974C0E4B}" type="presParOf" srcId="{41D62860-1C99-44BD-B4D9-0C1BAA2118CA}" destId="{7DD3DB02-3F83-4C59-A377-E14C88FCD74C}" srcOrd="2" destOrd="0" presId="urn:microsoft.com/office/officeart/2018/2/layout/IconVerticalSolidList"/>
    <dgm:cxn modelId="{D6738D94-5220-4EDC-B8D7-E420F97D2AD3}" type="presParOf" srcId="{41D62860-1C99-44BD-B4D9-0C1BAA2118CA}" destId="{1BFE151A-B5D7-468D-9B2C-9CEB46C3D30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D96BEDC-8948-4763-9C94-1469FDDFCBB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10DDA02-A27F-4986-861D-D726CA29BA2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1. Monetize oil and gas reserves</a:t>
          </a:r>
        </a:p>
      </dgm:t>
    </dgm:pt>
    <dgm:pt modelId="{C6E66EC3-C647-4340-B8F5-D0881804638A}" type="parTrans" cxnId="{6AAE937D-266B-411C-8FCB-310DD33FE5D6}">
      <dgm:prSet/>
      <dgm:spPr/>
      <dgm:t>
        <a:bodyPr/>
        <a:lstStyle/>
        <a:p>
          <a:endParaRPr lang="en-US"/>
        </a:p>
      </dgm:t>
    </dgm:pt>
    <dgm:pt modelId="{E1DA68E8-6FD4-4A28-AA4C-560E9DD7759A}" type="sibTrans" cxnId="{6AAE937D-266B-411C-8FCB-310DD33FE5D6}">
      <dgm:prSet phldrT="01"/>
      <dgm:spPr/>
      <dgm:t>
        <a:bodyPr/>
        <a:lstStyle/>
        <a:p>
          <a:endParaRPr lang="en-US"/>
        </a:p>
      </dgm:t>
    </dgm:pt>
    <dgm:pt modelId="{E6A405CC-7328-42C5-B9C1-BF1B40878E8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2. Develop non-oil economic sectors (economic diversification)</a:t>
          </a:r>
        </a:p>
      </dgm:t>
    </dgm:pt>
    <dgm:pt modelId="{33AD3661-8780-4B75-B636-156947B215CC}" type="parTrans" cxnId="{C9513B7B-161A-4530-B3E3-0893BCB7248B}">
      <dgm:prSet/>
      <dgm:spPr/>
      <dgm:t>
        <a:bodyPr/>
        <a:lstStyle/>
        <a:p>
          <a:endParaRPr lang="en-US"/>
        </a:p>
      </dgm:t>
    </dgm:pt>
    <dgm:pt modelId="{0B1E5DA7-4891-40BF-9656-FB4BA91272B5}" type="sibTrans" cxnId="{C9513B7B-161A-4530-B3E3-0893BCB7248B}">
      <dgm:prSet phldrT="02"/>
      <dgm:spPr/>
      <dgm:t>
        <a:bodyPr/>
        <a:lstStyle/>
        <a:p>
          <a:endParaRPr lang="en-US"/>
        </a:p>
      </dgm:t>
    </dgm:pt>
    <dgm:pt modelId="{C0A4326D-2929-4F65-B90F-EADB7D3CBDB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3. Develop alternative energy sources </a:t>
          </a:r>
        </a:p>
      </dgm:t>
    </dgm:pt>
    <dgm:pt modelId="{129DA9F2-5C19-4DC9-9577-CF48C6060AD6}" type="parTrans" cxnId="{7BD56645-ADA4-4189-9033-C3F16EF51630}">
      <dgm:prSet/>
      <dgm:spPr/>
      <dgm:t>
        <a:bodyPr/>
        <a:lstStyle/>
        <a:p>
          <a:endParaRPr lang="en-US"/>
        </a:p>
      </dgm:t>
    </dgm:pt>
    <dgm:pt modelId="{3F028132-B7DF-4567-AAE0-356993D81B95}" type="sibTrans" cxnId="{7BD56645-ADA4-4189-9033-C3F16EF51630}">
      <dgm:prSet phldrT="03"/>
      <dgm:spPr/>
      <dgm:t>
        <a:bodyPr/>
        <a:lstStyle/>
        <a:p>
          <a:endParaRPr lang="en-US"/>
        </a:p>
      </dgm:t>
    </dgm:pt>
    <dgm:pt modelId="{B77FC74F-FE74-4B14-9F0C-B7DDC9B9E3DD}" type="pres">
      <dgm:prSet presAssocID="{2D96BEDC-8948-4763-9C94-1469FDDFCBB8}" presName="root" presStyleCnt="0">
        <dgm:presLayoutVars>
          <dgm:dir/>
          <dgm:resizeHandles val="exact"/>
        </dgm:presLayoutVars>
      </dgm:prSet>
      <dgm:spPr/>
    </dgm:pt>
    <dgm:pt modelId="{A280DB4B-108D-4EB9-9DDC-7118A84AE0D6}" type="pres">
      <dgm:prSet presAssocID="{410DDA02-A27F-4986-861D-D726CA29BA21}" presName="compNode" presStyleCnt="0"/>
      <dgm:spPr/>
    </dgm:pt>
    <dgm:pt modelId="{9E7BFF61-8073-4FB5-A1B0-89622CBC5B17}" type="pres">
      <dgm:prSet presAssocID="{410DDA02-A27F-4986-861D-D726CA29BA21}" presName="bgRect" presStyleLbl="bgShp" presStyleIdx="0" presStyleCnt="3"/>
      <dgm:spPr/>
    </dgm:pt>
    <dgm:pt modelId="{CDD7799D-0316-4688-975E-5D600C33B029}" type="pres">
      <dgm:prSet presAssocID="{410DDA02-A27F-4986-861D-D726CA29BA2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9603193A-81E7-4EE3-88A8-728818944DE2}" type="pres">
      <dgm:prSet presAssocID="{410DDA02-A27F-4986-861D-D726CA29BA21}" presName="spaceRect" presStyleCnt="0"/>
      <dgm:spPr/>
    </dgm:pt>
    <dgm:pt modelId="{7473C0D5-1152-4FE8-9666-632C298FBB85}" type="pres">
      <dgm:prSet presAssocID="{410DDA02-A27F-4986-861D-D726CA29BA21}" presName="parTx" presStyleLbl="revTx" presStyleIdx="0" presStyleCnt="3">
        <dgm:presLayoutVars>
          <dgm:chMax val="0"/>
          <dgm:chPref val="0"/>
        </dgm:presLayoutVars>
      </dgm:prSet>
      <dgm:spPr/>
    </dgm:pt>
    <dgm:pt modelId="{E95A8238-CF91-486A-B880-3844F349EE88}" type="pres">
      <dgm:prSet presAssocID="{E1DA68E8-6FD4-4A28-AA4C-560E9DD7759A}" presName="sibTrans" presStyleCnt="0"/>
      <dgm:spPr/>
    </dgm:pt>
    <dgm:pt modelId="{FA9C4C00-48C5-4239-8AAE-FE606E3D9119}" type="pres">
      <dgm:prSet presAssocID="{E6A405CC-7328-42C5-B9C1-BF1B40878E83}" presName="compNode" presStyleCnt="0"/>
      <dgm:spPr/>
    </dgm:pt>
    <dgm:pt modelId="{4B676171-1375-48FB-998B-32732E087C3D}" type="pres">
      <dgm:prSet presAssocID="{E6A405CC-7328-42C5-B9C1-BF1B40878E83}" presName="bgRect" presStyleLbl="bgShp" presStyleIdx="1" presStyleCnt="3"/>
      <dgm:spPr/>
    </dgm:pt>
    <dgm:pt modelId="{47776FDA-8915-4986-827A-6DE47EAD2DC5}" type="pres">
      <dgm:prSet presAssocID="{E6A405CC-7328-42C5-B9C1-BF1B40878E8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B83F88CB-C334-4469-9431-0C487F1771C9}" type="pres">
      <dgm:prSet presAssocID="{E6A405CC-7328-42C5-B9C1-BF1B40878E83}" presName="spaceRect" presStyleCnt="0"/>
      <dgm:spPr/>
    </dgm:pt>
    <dgm:pt modelId="{44554A38-919C-48EF-AE6F-767CDE3ABE1B}" type="pres">
      <dgm:prSet presAssocID="{E6A405CC-7328-42C5-B9C1-BF1B40878E83}" presName="parTx" presStyleLbl="revTx" presStyleIdx="1" presStyleCnt="3">
        <dgm:presLayoutVars>
          <dgm:chMax val="0"/>
          <dgm:chPref val="0"/>
        </dgm:presLayoutVars>
      </dgm:prSet>
      <dgm:spPr/>
    </dgm:pt>
    <dgm:pt modelId="{6403B498-F1BA-4163-BF27-D870E326978B}" type="pres">
      <dgm:prSet presAssocID="{0B1E5DA7-4891-40BF-9656-FB4BA91272B5}" presName="sibTrans" presStyleCnt="0"/>
      <dgm:spPr/>
    </dgm:pt>
    <dgm:pt modelId="{CA8C9366-A26A-48E3-9E49-CC3985DEA569}" type="pres">
      <dgm:prSet presAssocID="{C0A4326D-2929-4F65-B90F-EADB7D3CBDBF}" presName="compNode" presStyleCnt="0"/>
      <dgm:spPr/>
    </dgm:pt>
    <dgm:pt modelId="{8F2CD292-2C56-4E7E-87B6-C4B1850E84FC}" type="pres">
      <dgm:prSet presAssocID="{C0A4326D-2929-4F65-B90F-EADB7D3CBDBF}" presName="bgRect" presStyleLbl="bgShp" presStyleIdx="2" presStyleCnt="3"/>
      <dgm:spPr/>
    </dgm:pt>
    <dgm:pt modelId="{42AA1AB6-0EAF-478C-90A6-A830CB88C23A}" type="pres">
      <dgm:prSet presAssocID="{C0A4326D-2929-4F65-B90F-EADB7D3CBDB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3E9A9521-B509-4212-AAF6-034EFD70A6A2}" type="pres">
      <dgm:prSet presAssocID="{C0A4326D-2929-4F65-B90F-EADB7D3CBDBF}" presName="spaceRect" presStyleCnt="0"/>
      <dgm:spPr/>
    </dgm:pt>
    <dgm:pt modelId="{690BCC9F-2110-40B0-B633-3B0D9D960CFE}" type="pres">
      <dgm:prSet presAssocID="{C0A4326D-2929-4F65-B90F-EADB7D3CBDB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FD0A524-D1F7-D641-BA9C-037DC789A2EE}" type="presOf" srcId="{410DDA02-A27F-4986-861D-D726CA29BA21}" destId="{7473C0D5-1152-4FE8-9666-632C298FBB85}" srcOrd="0" destOrd="0" presId="urn:microsoft.com/office/officeart/2018/2/layout/IconVerticalSolidList"/>
    <dgm:cxn modelId="{7BD56645-ADA4-4189-9033-C3F16EF51630}" srcId="{2D96BEDC-8948-4763-9C94-1469FDDFCBB8}" destId="{C0A4326D-2929-4F65-B90F-EADB7D3CBDBF}" srcOrd="2" destOrd="0" parTransId="{129DA9F2-5C19-4DC9-9577-CF48C6060AD6}" sibTransId="{3F028132-B7DF-4567-AAE0-356993D81B95}"/>
    <dgm:cxn modelId="{C9513B7B-161A-4530-B3E3-0893BCB7248B}" srcId="{2D96BEDC-8948-4763-9C94-1469FDDFCBB8}" destId="{E6A405CC-7328-42C5-B9C1-BF1B40878E83}" srcOrd="1" destOrd="0" parTransId="{33AD3661-8780-4B75-B636-156947B215CC}" sibTransId="{0B1E5DA7-4891-40BF-9656-FB4BA91272B5}"/>
    <dgm:cxn modelId="{6AAE937D-266B-411C-8FCB-310DD33FE5D6}" srcId="{2D96BEDC-8948-4763-9C94-1469FDDFCBB8}" destId="{410DDA02-A27F-4986-861D-D726CA29BA21}" srcOrd="0" destOrd="0" parTransId="{C6E66EC3-C647-4340-B8F5-D0881804638A}" sibTransId="{E1DA68E8-6FD4-4A28-AA4C-560E9DD7759A}"/>
    <dgm:cxn modelId="{9DF1B4D4-FFDB-2949-A493-4892E6CA7A62}" type="presOf" srcId="{E6A405CC-7328-42C5-B9C1-BF1B40878E83}" destId="{44554A38-919C-48EF-AE6F-767CDE3ABE1B}" srcOrd="0" destOrd="0" presId="urn:microsoft.com/office/officeart/2018/2/layout/IconVerticalSolidList"/>
    <dgm:cxn modelId="{C06C61E0-3EC2-314F-82E8-9417C1FE677D}" type="presOf" srcId="{2D96BEDC-8948-4763-9C94-1469FDDFCBB8}" destId="{B77FC74F-FE74-4B14-9F0C-B7DDC9B9E3DD}" srcOrd="0" destOrd="0" presId="urn:microsoft.com/office/officeart/2018/2/layout/IconVerticalSolidList"/>
    <dgm:cxn modelId="{E17D03F7-9042-284D-A2D1-6C64B2D98711}" type="presOf" srcId="{C0A4326D-2929-4F65-B90F-EADB7D3CBDBF}" destId="{690BCC9F-2110-40B0-B633-3B0D9D960CFE}" srcOrd="0" destOrd="0" presId="urn:microsoft.com/office/officeart/2018/2/layout/IconVerticalSolidList"/>
    <dgm:cxn modelId="{B89A1902-FD2A-2F41-AC64-6D17B1627D07}" type="presParOf" srcId="{B77FC74F-FE74-4B14-9F0C-B7DDC9B9E3DD}" destId="{A280DB4B-108D-4EB9-9DDC-7118A84AE0D6}" srcOrd="0" destOrd="0" presId="urn:microsoft.com/office/officeart/2018/2/layout/IconVerticalSolidList"/>
    <dgm:cxn modelId="{925A826E-BBE8-F747-A4A0-6A6EF630D64B}" type="presParOf" srcId="{A280DB4B-108D-4EB9-9DDC-7118A84AE0D6}" destId="{9E7BFF61-8073-4FB5-A1B0-89622CBC5B17}" srcOrd="0" destOrd="0" presId="urn:microsoft.com/office/officeart/2018/2/layout/IconVerticalSolidList"/>
    <dgm:cxn modelId="{9E85675C-F7CB-2E49-A175-44B09444329B}" type="presParOf" srcId="{A280DB4B-108D-4EB9-9DDC-7118A84AE0D6}" destId="{CDD7799D-0316-4688-975E-5D600C33B029}" srcOrd="1" destOrd="0" presId="urn:microsoft.com/office/officeart/2018/2/layout/IconVerticalSolidList"/>
    <dgm:cxn modelId="{8CE8E653-EF8E-5643-B339-805898896843}" type="presParOf" srcId="{A280DB4B-108D-4EB9-9DDC-7118A84AE0D6}" destId="{9603193A-81E7-4EE3-88A8-728818944DE2}" srcOrd="2" destOrd="0" presId="urn:microsoft.com/office/officeart/2018/2/layout/IconVerticalSolidList"/>
    <dgm:cxn modelId="{6DD80F3A-9927-4C4D-AD0E-4A93ADD47369}" type="presParOf" srcId="{A280DB4B-108D-4EB9-9DDC-7118A84AE0D6}" destId="{7473C0D5-1152-4FE8-9666-632C298FBB85}" srcOrd="3" destOrd="0" presId="urn:microsoft.com/office/officeart/2018/2/layout/IconVerticalSolidList"/>
    <dgm:cxn modelId="{BFEE95C1-862E-B349-BD70-B790B4382658}" type="presParOf" srcId="{B77FC74F-FE74-4B14-9F0C-B7DDC9B9E3DD}" destId="{E95A8238-CF91-486A-B880-3844F349EE88}" srcOrd="1" destOrd="0" presId="urn:microsoft.com/office/officeart/2018/2/layout/IconVerticalSolidList"/>
    <dgm:cxn modelId="{CE880B7D-1112-DC47-AC09-5FB67698E325}" type="presParOf" srcId="{B77FC74F-FE74-4B14-9F0C-B7DDC9B9E3DD}" destId="{FA9C4C00-48C5-4239-8AAE-FE606E3D9119}" srcOrd="2" destOrd="0" presId="urn:microsoft.com/office/officeart/2018/2/layout/IconVerticalSolidList"/>
    <dgm:cxn modelId="{AB63993C-5858-8B48-877F-9F30D3926BAD}" type="presParOf" srcId="{FA9C4C00-48C5-4239-8AAE-FE606E3D9119}" destId="{4B676171-1375-48FB-998B-32732E087C3D}" srcOrd="0" destOrd="0" presId="urn:microsoft.com/office/officeart/2018/2/layout/IconVerticalSolidList"/>
    <dgm:cxn modelId="{521BBD6C-F0EB-2C4F-8F74-5D2CF6D44E40}" type="presParOf" srcId="{FA9C4C00-48C5-4239-8AAE-FE606E3D9119}" destId="{47776FDA-8915-4986-827A-6DE47EAD2DC5}" srcOrd="1" destOrd="0" presId="urn:microsoft.com/office/officeart/2018/2/layout/IconVerticalSolidList"/>
    <dgm:cxn modelId="{95B79850-FC70-D24F-A25F-CE05B570F291}" type="presParOf" srcId="{FA9C4C00-48C5-4239-8AAE-FE606E3D9119}" destId="{B83F88CB-C334-4469-9431-0C487F1771C9}" srcOrd="2" destOrd="0" presId="urn:microsoft.com/office/officeart/2018/2/layout/IconVerticalSolidList"/>
    <dgm:cxn modelId="{E52F4395-9802-D64E-B617-3E5F721D9D54}" type="presParOf" srcId="{FA9C4C00-48C5-4239-8AAE-FE606E3D9119}" destId="{44554A38-919C-48EF-AE6F-767CDE3ABE1B}" srcOrd="3" destOrd="0" presId="urn:microsoft.com/office/officeart/2018/2/layout/IconVerticalSolidList"/>
    <dgm:cxn modelId="{FABB6BAB-9864-6341-99CF-704D97D13D01}" type="presParOf" srcId="{B77FC74F-FE74-4B14-9F0C-B7DDC9B9E3DD}" destId="{6403B498-F1BA-4163-BF27-D870E326978B}" srcOrd="3" destOrd="0" presId="urn:microsoft.com/office/officeart/2018/2/layout/IconVerticalSolidList"/>
    <dgm:cxn modelId="{A822154D-2E86-AA4F-A1F7-4021FAFB7219}" type="presParOf" srcId="{B77FC74F-FE74-4B14-9F0C-B7DDC9B9E3DD}" destId="{CA8C9366-A26A-48E3-9E49-CC3985DEA569}" srcOrd="4" destOrd="0" presId="urn:microsoft.com/office/officeart/2018/2/layout/IconVerticalSolidList"/>
    <dgm:cxn modelId="{F4BF2172-CE8B-9947-A16A-86B337A9DC36}" type="presParOf" srcId="{CA8C9366-A26A-48E3-9E49-CC3985DEA569}" destId="{8F2CD292-2C56-4E7E-87B6-C4B1850E84FC}" srcOrd="0" destOrd="0" presId="urn:microsoft.com/office/officeart/2018/2/layout/IconVerticalSolidList"/>
    <dgm:cxn modelId="{7731A8AB-E4DC-434C-93DE-F47CC153F82A}" type="presParOf" srcId="{CA8C9366-A26A-48E3-9E49-CC3985DEA569}" destId="{42AA1AB6-0EAF-478C-90A6-A830CB88C23A}" srcOrd="1" destOrd="0" presId="urn:microsoft.com/office/officeart/2018/2/layout/IconVerticalSolidList"/>
    <dgm:cxn modelId="{1A3CC873-8765-7D40-A15B-100F40F71139}" type="presParOf" srcId="{CA8C9366-A26A-48E3-9E49-CC3985DEA569}" destId="{3E9A9521-B509-4212-AAF6-034EFD70A6A2}" srcOrd="2" destOrd="0" presId="urn:microsoft.com/office/officeart/2018/2/layout/IconVerticalSolidList"/>
    <dgm:cxn modelId="{9101C56A-5A78-BE46-8362-CECE7698E07A}" type="presParOf" srcId="{CA8C9366-A26A-48E3-9E49-CC3985DEA569}" destId="{690BCC9F-2110-40B0-B633-3B0D9D960CF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B68C2-0D52-4431-BDD7-7B65697D9BB1}">
      <dsp:nvSpPr>
        <dsp:cNvPr id="0" name=""/>
        <dsp:cNvSpPr/>
      </dsp:nvSpPr>
      <dsp:spPr>
        <a:xfrm>
          <a:off x="0" y="3399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3992B0-5F51-4FC4-A052-71BC90E7A3A2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89AE58-7BC8-4044-9CCB-57111E7A70D3}">
      <dsp:nvSpPr>
        <dsp:cNvPr id="0" name=""/>
        <dsp:cNvSpPr/>
      </dsp:nvSpPr>
      <dsp:spPr>
        <a:xfrm>
          <a:off x="836323" y="3399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Oil, gas and Gulf economies </a:t>
          </a:r>
        </a:p>
      </dsp:txBody>
      <dsp:txXfrm>
        <a:off x="836323" y="3399"/>
        <a:ext cx="9679276" cy="724089"/>
      </dsp:txXfrm>
    </dsp:sp>
    <dsp:sp modelId="{9F50E5FC-8B29-4480-8797-7B7E886C6873}">
      <dsp:nvSpPr>
        <dsp:cNvPr id="0" name=""/>
        <dsp:cNvSpPr/>
      </dsp:nvSpPr>
      <dsp:spPr>
        <a:xfrm>
          <a:off x="0" y="908511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EFCBC7-CE3F-4FDE-8324-B00712CCE959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90BAFD-875B-4847-9C49-CD0979C1F3E0}">
      <dsp:nvSpPr>
        <dsp:cNvPr id="0" name=""/>
        <dsp:cNvSpPr/>
      </dsp:nvSpPr>
      <dsp:spPr>
        <a:xfrm>
          <a:off x="836323" y="908511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Climate conundrum </a:t>
          </a:r>
        </a:p>
      </dsp:txBody>
      <dsp:txXfrm>
        <a:off x="836323" y="908511"/>
        <a:ext cx="9679276" cy="724089"/>
      </dsp:txXfrm>
    </dsp:sp>
    <dsp:sp modelId="{BB3E11E8-5F02-46F5-86F2-FEF81C38C032}">
      <dsp:nvSpPr>
        <dsp:cNvPr id="0" name=""/>
        <dsp:cNvSpPr/>
      </dsp:nvSpPr>
      <dsp:spPr>
        <a:xfrm>
          <a:off x="0" y="1813624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C06670-1912-4276-BAA6-6C72C81292CD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3CEA16-D9F5-45A8-967E-17C0E519750B}">
      <dsp:nvSpPr>
        <dsp:cNvPr id="0" name=""/>
        <dsp:cNvSpPr/>
      </dsp:nvSpPr>
      <dsp:spPr>
        <a:xfrm>
          <a:off x="836323" y="1813624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Post-oil strategies</a:t>
          </a:r>
        </a:p>
      </dsp:txBody>
      <dsp:txXfrm>
        <a:off x="836323" y="1813624"/>
        <a:ext cx="9679276" cy="724089"/>
      </dsp:txXfrm>
    </dsp:sp>
    <dsp:sp modelId="{5CE373F8-34AF-47FE-8E9F-C253E70B3B93}">
      <dsp:nvSpPr>
        <dsp:cNvPr id="0" name=""/>
        <dsp:cNvSpPr/>
      </dsp:nvSpPr>
      <dsp:spPr>
        <a:xfrm>
          <a:off x="0" y="2718736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8BCEF2-53BD-420D-8239-83A898AD6B3E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846E9F-48DC-4E86-996F-84E9E535FC5A}">
      <dsp:nvSpPr>
        <dsp:cNvPr id="0" name=""/>
        <dsp:cNvSpPr/>
      </dsp:nvSpPr>
      <dsp:spPr>
        <a:xfrm>
          <a:off x="836323" y="2718736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Alternative energy </a:t>
          </a:r>
        </a:p>
      </dsp:txBody>
      <dsp:txXfrm>
        <a:off x="836323" y="2718736"/>
        <a:ext cx="9679276" cy="724089"/>
      </dsp:txXfrm>
    </dsp:sp>
    <dsp:sp modelId="{FEA0BD12-F4D8-4267-8D6F-AD8539F5C28C}">
      <dsp:nvSpPr>
        <dsp:cNvPr id="0" name=""/>
        <dsp:cNvSpPr/>
      </dsp:nvSpPr>
      <dsp:spPr>
        <a:xfrm>
          <a:off x="0" y="3623848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8A4E92-07D3-4A6E-8047-E7F6DFCD08DB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FE151A-B5D7-468D-9B2C-9CEB46C3D307}">
      <dsp:nvSpPr>
        <dsp:cNvPr id="0" name=""/>
        <dsp:cNvSpPr/>
      </dsp:nvSpPr>
      <dsp:spPr>
        <a:xfrm>
          <a:off x="836323" y="3623848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GCC – Singapore energy relations  </a:t>
          </a:r>
        </a:p>
      </dsp:txBody>
      <dsp:txXfrm>
        <a:off x="836323" y="3623848"/>
        <a:ext cx="9679276" cy="72408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B68C2-0D52-4431-BDD7-7B65697D9BB1}">
      <dsp:nvSpPr>
        <dsp:cNvPr id="0" name=""/>
        <dsp:cNvSpPr/>
      </dsp:nvSpPr>
      <dsp:spPr>
        <a:xfrm>
          <a:off x="0" y="3399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3992B0-5F51-4FC4-A052-71BC90E7A3A2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89AE58-7BC8-4044-9CCB-57111E7A70D3}">
      <dsp:nvSpPr>
        <dsp:cNvPr id="0" name=""/>
        <dsp:cNvSpPr/>
      </dsp:nvSpPr>
      <dsp:spPr>
        <a:xfrm>
          <a:off x="836323" y="3399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prstClr val="white">
                  <a:lumMod val="65000"/>
                </a:prstClr>
              </a:solidFill>
              <a:latin typeface="Aptos" panose="02110004020202020204"/>
              <a:ea typeface="+mn-ea"/>
              <a:cs typeface="+mn-cs"/>
            </a:rPr>
            <a:t>Oil, gas and Gulf economies </a:t>
          </a:r>
        </a:p>
      </dsp:txBody>
      <dsp:txXfrm>
        <a:off x="836323" y="3399"/>
        <a:ext cx="9679276" cy="724089"/>
      </dsp:txXfrm>
    </dsp:sp>
    <dsp:sp modelId="{9F50E5FC-8B29-4480-8797-7B7E886C6873}">
      <dsp:nvSpPr>
        <dsp:cNvPr id="0" name=""/>
        <dsp:cNvSpPr/>
      </dsp:nvSpPr>
      <dsp:spPr>
        <a:xfrm>
          <a:off x="0" y="908511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EFCBC7-CE3F-4FDE-8324-B00712CCE959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90BAFD-875B-4847-9C49-CD0979C1F3E0}">
      <dsp:nvSpPr>
        <dsp:cNvPr id="0" name=""/>
        <dsp:cNvSpPr/>
      </dsp:nvSpPr>
      <dsp:spPr>
        <a:xfrm>
          <a:off x="836323" y="908511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>
                  <a:lumMod val="65000"/>
                </a:schemeClr>
              </a:solidFill>
            </a:rPr>
            <a:t>Climate conundrum </a:t>
          </a:r>
        </a:p>
      </dsp:txBody>
      <dsp:txXfrm>
        <a:off x="836323" y="908511"/>
        <a:ext cx="9679276" cy="724089"/>
      </dsp:txXfrm>
    </dsp:sp>
    <dsp:sp modelId="{BB3E11E8-5F02-46F5-86F2-FEF81C38C032}">
      <dsp:nvSpPr>
        <dsp:cNvPr id="0" name=""/>
        <dsp:cNvSpPr/>
      </dsp:nvSpPr>
      <dsp:spPr>
        <a:xfrm>
          <a:off x="0" y="1813624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C06670-1912-4276-BAA6-6C72C81292CD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3CEA16-D9F5-45A8-967E-17C0E519750B}">
      <dsp:nvSpPr>
        <dsp:cNvPr id="0" name=""/>
        <dsp:cNvSpPr/>
      </dsp:nvSpPr>
      <dsp:spPr>
        <a:xfrm>
          <a:off x="836323" y="1813624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>
                  <a:lumMod val="65000"/>
                </a:schemeClr>
              </a:solidFill>
            </a:rPr>
            <a:t>Post-oil strategies </a:t>
          </a:r>
        </a:p>
      </dsp:txBody>
      <dsp:txXfrm>
        <a:off x="836323" y="1813624"/>
        <a:ext cx="9679276" cy="724089"/>
      </dsp:txXfrm>
    </dsp:sp>
    <dsp:sp modelId="{5CE373F8-34AF-47FE-8E9F-C253E70B3B93}">
      <dsp:nvSpPr>
        <dsp:cNvPr id="0" name=""/>
        <dsp:cNvSpPr/>
      </dsp:nvSpPr>
      <dsp:spPr>
        <a:xfrm>
          <a:off x="0" y="2718736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8BCEF2-53BD-420D-8239-83A898AD6B3E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846E9F-48DC-4E86-996F-84E9E535FC5A}">
      <dsp:nvSpPr>
        <dsp:cNvPr id="0" name=""/>
        <dsp:cNvSpPr/>
      </dsp:nvSpPr>
      <dsp:spPr>
        <a:xfrm>
          <a:off x="836323" y="2718736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Alternative energy </a:t>
          </a:r>
        </a:p>
      </dsp:txBody>
      <dsp:txXfrm>
        <a:off x="836323" y="2718736"/>
        <a:ext cx="9679276" cy="724089"/>
      </dsp:txXfrm>
    </dsp:sp>
    <dsp:sp modelId="{FEA0BD12-F4D8-4267-8D6F-AD8539F5C28C}">
      <dsp:nvSpPr>
        <dsp:cNvPr id="0" name=""/>
        <dsp:cNvSpPr/>
      </dsp:nvSpPr>
      <dsp:spPr>
        <a:xfrm>
          <a:off x="0" y="3623848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8A4E92-07D3-4A6E-8047-E7F6DFCD08DB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FE151A-B5D7-468D-9B2C-9CEB46C3D307}">
      <dsp:nvSpPr>
        <dsp:cNvPr id="0" name=""/>
        <dsp:cNvSpPr/>
      </dsp:nvSpPr>
      <dsp:spPr>
        <a:xfrm>
          <a:off x="836323" y="3623848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>
                  <a:lumMod val="65000"/>
                </a:schemeClr>
              </a:solidFill>
            </a:rPr>
            <a:t>GCC – Singapore energy relations  </a:t>
          </a:r>
        </a:p>
      </dsp:txBody>
      <dsp:txXfrm>
        <a:off x="836323" y="3623848"/>
        <a:ext cx="9679276" cy="72408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B68C2-0D52-4431-BDD7-7B65697D9BB1}">
      <dsp:nvSpPr>
        <dsp:cNvPr id="0" name=""/>
        <dsp:cNvSpPr/>
      </dsp:nvSpPr>
      <dsp:spPr>
        <a:xfrm>
          <a:off x="0" y="3399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3992B0-5F51-4FC4-A052-71BC90E7A3A2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89AE58-7BC8-4044-9CCB-57111E7A70D3}">
      <dsp:nvSpPr>
        <dsp:cNvPr id="0" name=""/>
        <dsp:cNvSpPr/>
      </dsp:nvSpPr>
      <dsp:spPr>
        <a:xfrm>
          <a:off x="836323" y="3399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prstClr val="white">
                  <a:lumMod val="65000"/>
                </a:prstClr>
              </a:solidFill>
              <a:latin typeface="Aptos" panose="02110004020202020204"/>
              <a:ea typeface="+mn-ea"/>
              <a:cs typeface="+mn-cs"/>
            </a:rPr>
            <a:t>Oil, gas and Gulf economies </a:t>
          </a:r>
        </a:p>
      </dsp:txBody>
      <dsp:txXfrm>
        <a:off x="836323" y="3399"/>
        <a:ext cx="9679276" cy="724089"/>
      </dsp:txXfrm>
    </dsp:sp>
    <dsp:sp modelId="{9F50E5FC-8B29-4480-8797-7B7E886C6873}">
      <dsp:nvSpPr>
        <dsp:cNvPr id="0" name=""/>
        <dsp:cNvSpPr/>
      </dsp:nvSpPr>
      <dsp:spPr>
        <a:xfrm>
          <a:off x="0" y="908511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EFCBC7-CE3F-4FDE-8324-B00712CCE959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90BAFD-875B-4847-9C49-CD0979C1F3E0}">
      <dsp:nvSpPr>
        <dsp:cNvPr id="0" name=""/>
        <dsp:cNvSpPr/>
      </dsp:nvSpPr>
      <dsp:spPr>
        <a:xfrm>
          <a:off x="836323" y="908511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>
                  <a:lumMod val="65000"/>
                </a:schemeClr>
              </a:solidFill>
            </a:rPr>
            <a:t>Climate conundrum </a:t>
          </a:r>
        </a:p>
      </dsp:txBody>
      <dsp:txXfrm>
        <a:off x="836323" y="908511"/>
        <a:ext cx="9679276" cy="724089"/>
      </dsp:txXfrm>
    </dsp:sp>
    <dsp:sp modelId="{BB3E11E8-5F02-46F5-86F2-FEF81C38C032}">
      <dsp:nvSpPr>
        <dsp:cNvPr id="0" name=""/>
        <dsp:cNvSpPr/>
      </dsp:nvSpPr>
      <dsp:spPr>
        <a:xfrm>
          <a:off x="0" y="1813624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C06670-1912-4276-BAA6-6C72C81292CD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3CEA16-D9F5-45A8-967E-17C0E519750B}">
      <dsp:nvSpPr>
        <dsp:cNvPr id="0" name=""/>
        <dsp:cNvSpPr/>
      </dsp:nvSpPr>
      <dsp:spPr>
        <a:xfrm>
          <a:off x="836323" y="1813624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>
                  <a:lumMod val="65000"/>
                </a:schemeClr>
              </a:solidFill>
            </a:rPr>
            <a:t>Post-oil strategies </a:t>
          </a:r>
        </a:p>
      </dsp:txBody>
      <dsp:txXfrm>
        <a:off x="836323" y="1813624"/>
        <a:ext cx="9679276" cy="724089"/>
      </dsp:txXfrm>
    </dsp:sp>
    <dsp:sp modelId="{5CE373F8-34AF-47FE-8E9F-C253E70B3B93}">
      <dsp:nvSpPr>
        <dsp:cNvPr id="0" name=""/>
        <dsp:cNvSpPr/>
      </dsp:nvSpPr>
      <dsp:spPr>
        <a:xfrm>
          <a:off x="0" y="2718736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8BCEF2-53BD-420D-8239-83A898AD6B3E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846E9F-48DC-4E86-996F-84E9E535FC5A}">
      <dsp:nvSpPr>
        <dsp:cNvPr id="0" name=""/>
        <dsp:cNvSpPr/>
      </dsp:nvSpPr>
      <dsp:spPr>
        <a:xfrm>
          <a:off x="836323" y="2718736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>
                  <a:lumMod val="65000"/>
                </a:schemeClr>
              </a:solidFill>
            </a:rPr>
            <a:t>Alternative energy </a:t>
          </a:r>
        </a:p>
      </dsp:txBody>
      <dsp:txXfrm>
        <a:off x="836323" y="2718736"/>
        <a:ext cx="9679276" cy="724089"/>
      </dsp:txXfrm>
    </dsp:sp>
    <dsp:sp modelId="{FEA0BD12-F4D8-4267-8D6F-AD8539F5C28C}">
      <dsp:nvSpPr>
        <dsp:cNvPr id="0" name=""/>
        <dsp:cNvSpPr/>
      </dsp:nvSpPr>
      <dsp:spPr>
        <a:xfrm>
          <a:off x="0" y="3623848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8A4E92-07D3-4A6E-8047-E7F6DFCD08DB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FE151A-B5D7-468D-9B2C-9CEB46C3D307}">
      <dsp:nvSpPr>
        <dsp:cNvPr id="0" name=""/>
        <dsp:cNvSpPr/>
      </dsp:nvSpPr>
      <dsp:spPr>
        <a:xfrm>
          <a:off x="836323" y="3623848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GCC – Singapore energy relations  </a:t>
          </a:r>
        </a:p>
      </dsp:txBody>
      <dsp:txXfrm>
        <a:off x="836323" y="3623848"/>
        <a:ext cx="9679276" cy="7240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B68C2-0D52-4431-BDD7-7B65697D9BB1}">
      <dsp:nvSpPr>
        <dsp:cNvPr id="0" name=""/>
        <dsp:cNvSpPr/>
      </dsp:nvSpPr>
      <dsp:spPr>
        <a:xfrm>
          <a:off x="0" y="3399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3992B0-5F51-4FC4-A052-71BC90E7A3A2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89AE58-7BC8-4044-9CCB-57111E7A70D3}">
      <dsp:nvSpPr>
        <dsp:cNvPr id="0" name=""/>
        <dsp:cNvSpPr/>
      </dsp:nvSpPr>
      <dsp:spPr>
        <a:xfrm>
          <a:off x="836323" y="3399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Oil, gas and Gulf economies </a:t>
          </a:r>
        </a:p>
      </dsp:txBody>
      <dsp:txXfrm>
        <a:off x="836323" y="3399"/>
        <a:ext cx="9679276" cy="724089"/>
      </dsp:txXfrm>
    </dsp:sp>
    <dsp:sp modelId="{9F50E5FC-8B29-4480-8797-7B7E886C6873}">
      <dsp:nvSpPr>
        <dsp:cNvPr id="0" name=""/>
        <dsp:cNvSpPr/>
      </dsp:nvSpPr>
      <dsp:spPr>
        <a:xfrm>
          <a:off x="0" y="908511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EFCBC7-CE3F-4FDE-8324-B00712CCE959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90BAFD-875B-4847-9C49-CD0979C1F3E0}">
      <dsp:nvSpPr>
        <dsp:cNvPr id="0" name=""/>
        <dsp:cNvSpPr/>
      </dsp:nvSpPr>
      <dsp:spPr>
        <a:xfrm>
          <a:off x="836323" y="908511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>
                  <a:lumMod val="65000"/>
                </a:schemeClr>
              </a:solidFill>
            </a:rPr>
            <a:t>Climate conundrum </a:t>
          </a:r>
        </a:p>
      </dsp:txBody>
      <dsp:txXfrm>
        <a:off x="836323" y="908511"/>
        <a:ext cx="9679276" cy="724089"/>
      </dsp:txXfrm>
    </dsp:sp>
    <dsp:sp modelId="{BB3E11E8-5F02-46F5-86F2-FEF81C38C032}">
      <dsp:nvSpPr>
        <dsp:cNvPr id="0" name=""/>
        <dsp:cNvSpPr/>
      </dsp:nvSpPr>
      <dsp:spPr>
        <a:xfrm>
          <a:off x="0" y="1813624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C06670-1912-4276-BAA6-6C72C81292CD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3CEA16-D9F5-45A8-967E-17C0E519750B}">
      <dsp:nvSpPr>
        <dsp:cNvPr id="0" name=""/>
        <dsp:cNvSpPr/>
      </dsp:nvSpPr>
      <dsp:spPr>
        <a:xfrm>
          <a:off x="836323" y="1813624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>
                  <a:lumMod val="65000"/>
                </a:schemeClr>
              </a:solidFill>
            </a:rPr>
            <a:t>Post-oil strategies</a:t>
          </a:r>
        </a:p>
      </dsp:txBody>
      <dsp:txXfrm>
        <a:off x="836323" y="1813624"/>
        <a:ext cx="9679276" cy="724089"/>
      </dsp:txXfrm>
    </dsp:sp>
    <dsp:sp modelId="{5CE373F8-34AF-47FE-8E9F-C253E70B3B93}">
      <dsp:nvSpPr>
        <dsp:cNvPr id="0" name=""/>
        <dsp:cNvSpPr/>
      </dsp:nvSpPr>
      <dsp:spPr>
        <a:xfrm>
          <a:off x="0" y="2718736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8BCEF2-53BD-420D-8239-83A898AD6B3E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846E9F-48DC-4E86-996F-84E9E535FC5A}">
      <dsp:nvSpPr>
        <dsp:cNvPr id="0" name=""/>
        <dsp:cNvSpPr/>
      </dsp:nvSpPr>
      <dsp:spPr>
        <a:xfrm>
          <a:off x="836323" y="2718736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>
                  <a:lumMod val="65000"/>
                </a:schemeClr>
              </a:solidFill>
            </a:rPr>
            <a:t>Alternative energy </a:t>
          </a:r>
        </a:p>
      </dsp:txBody>
      <dsp:txXfrm>
        <a:off x="836323" y="2718736"/>
        <a:ext cx="9679276" cy="724089"/>
      </dsp:txXfrm>
    </dsp:sp>
    <dsp:sp modelId="{FEA0BD12-F4D8-4267-8D6F-AD8539F5C28C}">
      <dsp:nvSpPr>
        <dsp:cNvPr id="0" name=""/>
        <dsp:cNvSpPr/>
      </dsp:nvSpPr>
      <dsp:spPr>
        <a:xfrm>
          <a:off x="0" y="3623848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8A4E92-07D3-4A6E-8047-E7F6DFCD08DB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FE151A-B5D7-468D-9B2C-9CEB46C3D307}">
      <dsp:nvSpPr>
        <dsp:cNvPr id="0" name=""/>
        <dsp:cNvSpPr/>
      </dsp:nvSpPr>
      <dsp:spPr>
        <a:xfrm>
          <a:off x="836323" y="3623848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>
                  <a:lumMod val="65000"/>
                </a:schemeClr>
              </a:solidFill>
            </a:rPr>
            <a:t>GCC – Singapore energy relations  </a:t>
          </a:r>
        </a:p>
      </dsp:txBody>
      <dsp:txXfrm>
        <a:off x="836323" y="3623848"/>
        <a:ext cx="9679276" cy="7240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FAAB77-B722-4543-A76B-7DB1AF94F6B5}">
      <dsp:nvSpPr>
        <dsp:cNvPr id="0" name=""/>
        <dsp:cNvSpPr/>
      </dsp:nvSpPr>
      <dsp:spPr>
        <a:xfrm>
          <a:off x="0" y="874687"/>
          <a:ext cx="10030628" cy="25250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A8F44-6898-744F-9167-BB589979CD7B}">
      <dsp:nvSpPr>
        <dsp:cNvPr id="0" name=""/>
        <dsp:cNvSpPr/>
      </dsp:nvSpPr>
      <dsp:spPr>
        <a:xfrm>
          <a:off x="136087" y="4508"/>
          <a:ext cx="1236441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1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rgbClr val="FF0000"/>
              </a:solidFill>
            </a:rPr>
            <a:t>1923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700" kern="1200" dirty="0">
              <a:solidFill>
                <a:srgbClr val="FF0000"/>
              </a:solidFill>
            </a:rPr>
            <a:t>First concession to explore for oil and minerals</a:t>
          </a:r>
        </a:p>
      </dsp:txBody>
      <dsp:txXfrm>
        <a:off x="136087" y="4508"/>
        <a:ext cx="1236441" cy="800750"/>
      </dsp:txXfrm>
    </dsp:sp>
    <dsp:sp modelId="{6BC191C4-B5A3-D446-B432-D97F4B9DBDAD}">
      <dsp:nvSpPr>
        <dsp:cNvPr id="0" name=""/>
        <dsp:cNvSpPr/>
      </dsp:nvSpPr>
      <dsp:spPr>
        <a:xfrm>
          <a:off x="518898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0258FC-090C-4A48-A737-3FAF09A09950}">
      <dsp:nvSpPr>
        <dsp:cNvPr id="0" name=""/>
        <dsp:cNvSpPr/>
      </dsp:nvSpPr>
      <dsp:spPr>
        <a:xfrm>
          <a:off x="1299034" y="1201124"/>
          <a:ext cx="1236441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1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rgbClr val="FF0000"/>
              </a:solidFill>
            </a:rPr>
            <a:t>1929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700" kern="1200" dirty="0">
              <a:solidFill>
                <a:srgbClr val="FF0000"/>
              </a:solidFill>
            </a:rPr>
            <a:t>Bahrain Petroleum Company (BAPCO)  was formed by the Standard Oil Company of California (SOCAL) </a:t>
          </a:r>
        </a:p>
      </dsp:txBody>
      <dsp:txXfrm>
        <a:off x="1299034" y="1201124"/>
        <a:ext cx="1236441" cy="800750"/>
      </dsp:txXfrm>
    </dsp:sp>
    <dsp:sp modelId="{A9A0A8EE-5879-C843-A850-3C32CBE3915C}">
      <dsp:nvSpPr>
        <dsp:cNvPr id="0" name=""/>
        <dsp:cNvSpPr/>
      </dsp:nvSpPr>
      <dsp:spPr>
        <a:xfrm>
          <a:off x="1817161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AA1A76-ACEF-9949-AE52-C2C9828D66B9}">
      <dsp:nvSpPr>
        <dsp:cNvPr id="0" name=""/>
        <dsp:cNvSpPr/>
      </dsp:nvSpPr>
      <dsp:spPr>
        <a:xfrm>
          <a:off x="2597298" y="0"/>
          <a:ext cx="1236441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1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rgbClr val="FF0000"/>
              </a:solidFill>
            </a:rPr>
            <a:t>1932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700" kern="1200" dirty="0">
              <a:solidFill>
                <a:srgbClr val="FF0000"/>
              </a:solidFill>
            </a:rPr>
            <a:t>Oil was discovered at Well Number One in Jebel Al </a:t>
          </a:r>
          <a:r>
            <a:rPr lang="en-GB" sz="700" kern="1200" dirty="0" err="1">
              <a:solidFill>
                <a:srgbClr val="FF0000"/>
              </a:solidFill>
            </a:rPr>
            <a:t>Dukhan</a:t>
          </a:r>
          <a:r>
            <a:rPr lang="en-GB" sz="700" kern="1200" dirty="0">
              <a:solidFill>
                <a:srgbClr val="FF0000"/>
              </a:solidFill>
            </a:rPr>
            <a:t> - marking the first such discovery in the Arabian Gulf.</a:t>
          </a:r>
        </a:p>
      </dsp:txBody>
      <dsp:txXfrm>
        <a:off x="2597298" y="0"/>
        <a:ext cx="1236441" cy="800750"/>
      </dsp:txXfrm>
    </dsp:sp>
    <dsp:sp modelId="{56AEABA2-7EA3-0F42-9F97-9836ED1DA345}">
      <dsp:nvSpPr>
        <dsp:cNvPr id="0" name=""/>
        <dsp:cNvSpPr/>
      </dsp:nvSpPr>
      <dsp:spPr>
        <a:xfrm>
          <a:off x="3115425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DBF13-67B4-E44B-9C7B-5D0696EFFD54}">
      <dsp:nvSpPr>
        <dsp:cNvPr id="0" name=""/>
        <dsp:cNvSpPr/>
      </dsp:nvSpPr>
      <dsp:spPr>
        <a:xfrm>
          <a:off x="3895561" y="1201124"/>
          <a:ext cx="1236441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1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rgbClr val="FF0000"/>
              </a:solidFill>
            </a:rPr>
            <a:t>1934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700" kern="1200" dirty="0">
              <a:solidFill>
                <a:srgbClr val="FF0000"/>
              </a:solidFill>
            </a:rPr>
            <a:t>The first ever shipment of Bahrain crude oil was exported to Japan from the </a:t>
          </a:r>
          <a:r>
            <a:rPr lang="en-GB" sz="700" kern="1200" dirty="0" err="1">
              <a:solidFill>
                <a:srgbClr val="FF0000"/>
              </a:solidFill>
            </a:rPr>
            <a:t>Sitra</a:t>
          </a:r>
          <a:r>
            <a:rPr lang="en-GB" sz="700" kern="1200" dirty="0">
              <a:solidFill>
                <a:srgbClr val="FF0000"/>
              </a:solidFill>
            </a:rPr>
            <a:t> terminal on El Segundo, the Standard Oil Company’s tanker.</a:t>
          </a:r>
        </a:p>
      </dsp:txBody>
      <dsp:txXfrm>
        <a:off x="3895561" y="1201124"/>
        <a:ext cx="1236441" cy="800750"/>
      </dsp:txXfrm>
    </dsp:sp>
    <dsp:sp modelId="{A529FBE0-9ACC-FB41-9A68-26C26CDAB115}">
      <dsp:nvSpPr>
        <dsp:cNvPr id="0" name=""/>
        <dsp:cNvSpPr/>
      </dsp:nvSpPr>
      <dsp:spPr>
        <a:xfrm>
          <a:off x="4413688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AB3EDC-DC85-C944-A79B-F27AD514F717}">
      <dsp:nvSpPr>
        <dsp:cNvPr id="0" name=""/>
        <dsp:cNvSpPr/>
      </dsp:nvSpPr>
      <dsp:spPr>
        <a:xfrm>
          <a:off x="5193825" y="0"/>
          <a:ext cx="1236441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1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rgbClr val="FF0000"/>
              </a:solidFill>
            </a:rPr>
            <a:t>1936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700" kern="1200" dirty="0">
              <a:solidFill>
                <a:srgbClr val="FF0000"/>
              </a:solidFill>
            </a:rPr>
            <a:t>Bahrain refinery opened </a:t>
          </a:r>
        </a:p>
      </dsp:txBody>
      <dsp:txXfrm>
        <a:off x="5193825" y="0"/>
        <a:ext cx="1236441" cy="800750"/>
      </dsp:txXfrm>
    </dsp:sp>
    <dsp:sp modelId="{96E86346-DC60-9A46-AD7A-48F758F92B91}">
      <dsp:nvSpPr>
        <dsp:cNvPr id="0" name=""/>
        <dsp:cNvSpPr/>
      </dsp:nvSpPr>
      <dsp:spPr>
        <a:xfrm>
          <a:off x="5711952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812306-7755-7244-8BDC-36E0A9F9D45D}">
      <dsp:nvSpPr>
        <dsp:cNvPr id="0" name=""/>
        <dsp:cNvSpPr/>
      </dsp:nvSpPr>
      <dsp:spPr>
        <a:xfrm>
          <a:off x="6492088" y="1201124"/>
          <a:ext cx="1236441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1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rgbClr val="FF0000"/>
              </a:solidFill>
            </a:rPr>
            <a:t>1948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700" kern="1200" dirty="0">
              <a:solidFill>
                <a:srgbClr val="FF0000"/>
              </a:solidFill>
            </a:rPr>
            <a:t>A  large natural gas reserve was discovered by </a:t>
          </a:r>
          <a:r>
            <a:rPr lang="en-GB" sz="700" kern="1200" dirty="0" err="1">
              <a:solidFill>
                <a:srgbClr val="FF0000"/>
              </a:solidFill>
            </a:rPr>
            <a:t>Bapco</a:t>
          </a:r>
          <a:endParaRPr lang="en-GB" sz="700" kern="1200" dirty="0">
            <a:solidFill>
              <a:srgbClr val="FF0000"/>
            </a:solidFill>
          </a:endParaRPr>
        </a:p>
      </dsp:txBody>
      <dsp:txXfrm>
        <a:off x="6492088" y="1201124"/>
        <a:ext cx="1236441" cy="800750"/>
      </dsp:txXfrm>
    </dsp:sp>
    <dsp:sp modelId="{809C2980-7A98-BB4F-BC59-A4537B0763DD}">
      <dsp:nvSpPr>
        <dsp:cNvPr id="0" name=""/>
        <dsp:cNvSpPr/>
      </dsp:nvSpPr>
      <dsp:spPr>
        <a:xfrm>
          <a:off x="7010215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8F3357-05F6-CB4B-8538-1D155FB6C08F}">
      <dsp:nvSpPr>
        <dsp:cNvPr id="0" name=""/>
        <dsp:cNvSpPr/>
      </dsp:nvSpPr>
      <dsp:spPr>
        <a:xfrm>
          <a:off x="7790352" y="0"/>
          <a:ext cx="1236441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1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rgbClr val="FF0000"/>
              </a:solidFill>
            </a:rPr>
            <a:t>1997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SG" sz="700" b="0" i="0" u="none" kern="1200" dirty="0">
              <a:solidFill>
                <a:srgbClr val="FF0000"/>
              </a:solidFill>
            </a:rPr>
            <a:t>BAPCO and BANOCO merged </a:t>
          </a:r>
          <a:endParaRPr lang="en-GB" sz="700" kern="1200" dirty="0">
            <a:solidFill>
              <a:srgbClr val="FF0000"/>
            </a:solidFill>
          </a:endParaRPr>
        </a:p>
      </dsp:txBody>
      <dsp:txXfrm>
        <a:off x="7790352" y="0"/>
        <a:ext cx="1236441" cy="800750"/>
      </dsp:txXfrm>
    </dsp:sp>
    <dsp:sp modelId="{CEC87C26-50E3-114F-B25A-9B0B43774530}">
      <dsp:nvSpPr>
        <dsp:cNvPr id="0" name=""/>
        <dsp:cNvSpPr/>
      </dsp:nvSpPr>
      <dsp:spPr>
        <a:xfrm>
          <a:off x="8308479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FAAB77-B722-4543-A76B-7DB1AF94F6B5}">
      <dsp:nvSpPr>
        <dsp:cNvPr id="0" name=""/>
        <dsp:cNvSpPr/>
      </dsp:nvSpPr>
      <dsp:spPr>
        <a:xfrm>
          <a:off x="0" y="874687"/>
          <a:ext cx="10030628" cy="25250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A8F44-6898-744F-9167-BB589979CD7B}">
      <dsp:nvSpPr>
        <dsp:cNvPr id="0" name=""/>
        <dsp:cNvSpPr/>
      </dsp:nvSpPr>
      <dsp:spPr>
        <a:xfrm>
          <a:off x="136087" y="4508"/>
          <a:ext cx="1236441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.</a:t>
          </a:r>
        </a:p>
      </dsp:txBody>
      <dsp:txXfrm>
        <a:off x="136087" y="4508"/>
        <a:ext cx="1236441" cy="800750"/>
      </dsp:txXfrm>
    </dsp:sp>
    <dsp:sp modelId="{6BC191C4-B5A3-D446-B432-D97F4B9DBDAD}">
      <dsp:nvSpPr>
        <dsp:cNvPr id="0" name=""/>
        <dsp:cNvSpPr/>
      </dsp:nvSpPr>
      <dsp:spPr>
        <a:xfrm>
          <a:off x="518898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0258FC-090C-4A48-A737-3FAF09A09950}">
      <dsp:nvSpPr>
        <dsp:cNvPr id="0" name=""/>
        <dsp:cNvSpPr/>
      </dsp:nvSpPr>
      <dsp:spPr>
        <a:xfrm>
          <a:off x="1299034" y="1201124"/>
          <a:ext cx="1236441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.</a:t>
          </a:r>
        </a:p>
      </dsp:txBody>
      <dsp:txXfrm>
        <a:off x="1299034" y="1201124"/>
        <a:ext cx="1236441" cy="800750"/>
      </dsp:txXfrm>
    </dsp:sp>
    <dsp:sp modelId="{A9A0A8EE-5879-C843-A850-3C32CBE3915C}">
      <dsp:nvSpPr>
        <dsp:cNvPr id="0" name=""/>
        <dsp:cNvSpPr/>
      </dsp:nvSpPr>
      <dsp:spPr>
        <a:xfrm>
          <a:off x="1817161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AA1A76-ACEF-9949-AE52-C2C9828D66B9}">
      <dsp:nvSpPr>
        <dsp:cNvPr id="0" name=""/>
        <dsp:cNvSpPr/>
      </dsp:nvSpPr>
      <dsp:spPr>
        <a:xfrm>
          <a:off x="2597298" y="0"/>
          <a:ext cx="1236441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1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1933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700" kern="1200" dirty="0">
              <a:solidFill>
                <a:schemeClr val="tx1">
                  <a:lumMod val="95000"/>
                  <a:lumOff val="5000"/>
                </a:schemeClr>
              </a:solidFill>
            </a:rPr>
            <a:t>A concession Agreement signed between Saudi Arabia and the Standard Oil Company of California (SPCAL)</a:t>
          </a:r>
        </a:p>
      </dsp:txBody>
      <dsp:txXfrm>
        <a:off x="2597298" y="0"/>
        <a:ext cx="1236441" cy="800750"/>
      </dsp:txXfrm>
    </dsp:sp>
    <dsp:sp modelId="{56AEABA2-7EA3-0F42-9F97-9836ED1DA345}">
      <dsp:nvSpPr>
        <dsp:cNvPr id="0" name=""/>
        <dsp:cNvSpPr/>
      </dsp:nvSpPr>
      <dsp:spPr>
        <a:xfrm>
          <a:off x="3115425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DBF13-67B4-E44B-9C7B-5D0696EFFD54}">
      <dsp:nvSpPr>
        <dsp:cNvPr id="0" name=""/>
        <dsp:cNvSpPr/>
      </dsp:nvSpPr>
      <dsp:spPr>
        <a:xfrm>
          <a:off x="3895561" y="1201124"/>
          <a:ext cx="1236441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1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1935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700" kern="1200" dirty="0">
              <a:solidFill>
                <a:schemeClr val="tx1">
                  <a:lumMod val="95000"/>
                  <a:lumOff val="5000"/>
                </a:schemeClr>
              </a:solidFill>
            </a:rPr>
            <a:t>Oil drilling began</a:t>
          </a:r>
        </a:p>
      </dsp:txBody>
      <dsp:txXfrm>
        <a:off x="3895561" y="1201124"/>
        <a:ext cx="1236441" cy="800750"/>
      </dsp:txXfrm>
    </dsp:sp>
    <dsp:sp modelId="{A529FBE0-9ACC-FB41-9A68-26C26CDAB115}">
      <dsp:nvSpPr>
        <dsp:cNvPr id="0" name=""/>
        <dsp:cNvSpPr/>
      </dsp:nvSpPr>
      <dsp:spPr>
        <a:xfrm>
          <a:off x="4413688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AB3EDC-DC85-C944-A79B-F27AD514F717}">
      <dsp:nvSpPr>
        <dsp:cNvPr id="0" name=""/>
        <dsp:cNvSpPr/>
      </dsp:nvSpPr>
      <dsp:spPr>
        <a:xfrm>
          <a:off x="5193825" y="0"/>
          <a:ext cx="1236441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1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1938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700" kern="1200" dirty="0">
              <a:solidFill>
                <a:schemeClr val="tx1">
                  <a:lumMod val="95000"/>
                  <a:lumOff val="5000"/>
                </a:schemeClr>
              </a:solidFill>
            </a:rPr>
            <a:t>Commercial oil production Dammam No. 7 “Prosperity Well”</a:t>
          </a:r>
        </a:p>
      </dsp:txBody>
      <dsp:txXfrm>
        <a:off x="5193825" y="0"/>
        <a:ext cx="1236441" cy="800750"/>
      </dsp:txXfrm>
    </dsp:sp>
    <dsp:sp modelId="{96E86346-DC60-9A46-AD7A-48F758F92B91}">
      <dsp:nvSpPr>
        <dsp:cNvPr id="0" name=""/>
        <dsp:cNvSpPr/>
      </dsp:nvSpPr>
      <dsp:spPr>
        <a:xfrm>
          <a:off x="5711952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5632CC-F5ED-5E49-9DE3-2A1065361986}">
      <dsp:nvSpPr>
        <dsp:cNvPr id="0" name=""/>
        <dsp:cNvSpPr/>
      </dsp:nvSpPr>
      <dsp:spPr>
        <a:xfrm>
          <a:off x="6492088" y="1201124"/>
          <a:ext cx="1236441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1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1943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700" kern="1200" dirty="0">
              <a:solidFill>
                <a:schemeClr val="tx1">
                  <a:lumMod val="95000"/>
                  <a:lumOff val="5000"/>
                </a:schemeClr>
              </a:solidFill>
            </a:rPr>
            <a:t>The name of the company in control in Saudi Arabia was changed to Arabian American Oil Company (ARAMCO)</a:t>
          </a:r>
        </a:p>
      </dsp:txBody>
      <dsp:txXfrm>
        <a:off x="6492088" y="1201124"/>
        <a:ext cx="1236441" cy="800750"/>
      </dsp:txXfrm>
    </dsp:sp>
    <dsp:sp modelId="{AC82FA62-6FC6-234E-A567-1A62FB63A0A0}">
      <dsp:nvSpPr>
        <dsp:cNvPr id="0" name=""/>
        <dsp:cNvSpPr/>
      </dsp:nvSpPr>
      <dsp:spPr>
        <a:xfrm>
          <a:off x="7010215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D094D1-9335-4046-9447-5DC87A31AE79}">
      <dsp:nvSpPr>
        <dsp:cNvPr id="0" name=""/>
        <dsp:cNvSpPr/>
      </dsp:nvSpPr>
      <dsp:spPr>
        <a:xfrm>
          <a:off x="7790352" y="0"/>
          <a:ext cx="1236441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1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1988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700" kern="1200" dirty="0">
              <a:solidFill>
                <a:schemeClr val="tx1">
                  <a:lumMod val="95000"/>
                  <a:lumOff val="5000"/>
                </a:schemeClr>
              </a:solidFill>
            </a:rPr>
            <a:t>Saudi Government bout 100% stakes of Arabian American Oil Company (ARAMCO)  and was renamed to Saudi Arabian Oil Company (Saudi Aramco) </a:t>
          </a:r>
        </a:p>
      </dsp:txBody>
      <dsp:txXfrm>
        <a:off x="7790352" y="0"/>
        <a:ext cx="1236441" cy="800750"/>
      </dsp:txXfrm>
    </dsp:sp>
    <dsp:sp modelId="{AC4D6830-B611-C648-91F1-043104563DB9}">
      <dsp:nvSpPr>
        <dsp:cNvPr id="0" name=""/>
        <dsp:cNvSpPr/>
      </dsp:nvSpPr>
      <dsp:spPr>
        <a:xfrm>
          <a:off x="8308479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FAAB77-B722-4543-A76B-7DB1AF94F6B5}">
      <dsp:nvSpPr>
        <dsp:cNvPr id="0" name=""/>
        <dsp:cNvSpPr/>
      </dsp:nvSpPr>
      <dsp:spPr>
        <a:xfrm>
          <a:off x="0" y="874687"/>
          <a:ext cx="10030628" cy="25250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A8F44-6898-744F-9167-BB589979CD7B}">
      <dsp:nvSpPr>
        <dsp:cNvPr id="0" name=""/>
        <dsp:cNvSpPr/>
      </dsp:nvSpPr>
      <dsp:spPr>
        <a:xfrm>
          <a:off x="96323" y="4508"/>
          <a:ext cx="866170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accent6"/>
              </a:solidFill>
            </a:rPr>
            <a:t>.</a:t>
          </a:r>
        </a:p>
      </dsp:txBody>
      <dsp:txXfrm>
        <a:off x="96323" y="4508"/>
        <a:ext cx="866170" cy="800750"/>
      </dsp:txXfrm>
    </dsp:sp>
    <dsp:sp modelId="{6BC191C4-B5A3-D446-B432-D97F4B9DBDAD}">
      <dsp:nvSpPr>
        <dsp:cNvPr id="0" name=""/>
        <dsp:cNvSpPr/>
      </dsp:nvSpPr>
      <dsp:spPr>
        <a:xfrm>
          <a:off x="334520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0258FC-090C-4A48-A737-3FAF09A09950}">
      <dsp:nvSpPr>
        <dsp:cNvPr id="0" name=""/>
        <dsp:cNvSpPr/>
      </dsp:nvSpPr>
      <dsp:spPr>
        <a:xfrm>
          <a:off x="911008" y="1201124"/>
          <a:ext cx="866170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accent6"/>
              </a:solidFill>
            </a:rPr>
            <a:t>.</a:t>
          </a:r>
        </a:p>
      </dsp:txBody>
      <dsp:txXfrm>
        <a:off x="911008" y="1201124"/>
        <a:ext cx="866170" cy="800750"/>
      </dsp:txXfrm>
    </dsp:sp>
    <dsp:sp modelId="{A9A0A8EE-5879-C843-A850-3C32CBE3915C}">
      <dsp:nvSpPr>
        <dsp:cNvPr id="0" name=""/>
        <dsp:cNvSpPr/>
      </dsp:nvSpPr>
      <dsp:spPr>
        <a:xfrm>
          <a:off x="1243999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AA1A76-ACEF-9949-AE52-C2C9828D66B9}">
      <dsp:nvSpPr>
        <dsp:cNvPr id="0" name=""/>
        <dsp:cNvSpPr/>
      </dsp:nvSpPr>
      <dsp:spPr>
        <a:xfrm>
          <a:off x="1820487" y="0"/>
          <a:ext cx="866170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accent6"/>
              </a:solidFill>
            </a:rPr>
            <a:t>.</a:t>
          </a:r>
        </a:p>
      </dsp:txBody>
      <dsp:txXfrm>
        <a:off x="1820487" y="0"/>
        <a:ext cx="866170" cy="800750"/>
      </dsp:txXfrm>
    </dsp:sp>
    <dsp:sp modelId="{56AEABA2-7EA3-0F42-9F97-9836ED1DA345}">
      <dsp:nvSpPr>
        <dsp:cNvPr id="0" name=""/>
        <dsp:cNvSpPr/>
      </dsp:nvSpPr>
      <dsp:spPr>
        <a:xfrm>
          <a:off x="2153478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DBF13-67B4-E44B-9C7B-5D0696EFFD54}">
      <dsp:nvSpPr>
        <dsp:cNvPr id="0" name=""/>
        <dsp:cNvSpPr/>
      </dsp:nvSpPr>
      <dsp:spPr>
        <a:xfrm>
          <a:off x="2729965" y="1201124"/>
          <a:ext cx="866170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accent6"/>
              </a:solidFill>
            </a:rPr>
            <a:t>.</a:t>
          </a:r>
        </a:p>
      </dsp:txBody>
      <dsp:txXfrm>
        <a:off x="2729965" y="1201124"/>
        <a:ext cx="866170" cy="800750"/>
      </dsp:txXfrm>
    </dsp:sp>
    <dsp:sp modelId="{A529FBE0-9ACC-FB41-9A68-26C26CDAB115}">
      <dsp:nvSpPr>
        <dsp:cNvPr id="0" name=""/>
        <dsp:cNvSpPr/>
      </dsp:nvSpPr>
      <dsp:spPr>
        <a:xfrm>
          <a:off x="3062957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AB3EDC-DC85-C944-A79B-F27AD514F717}">
      <dsp:nvSpPr>
        <dsp:cNvPr id="0" name=""/>
        <dsp:cNvSpPr/>
      </dsp:nvSpPr>
      <dsp:spPr>
        <a:xfrm>
          <a:off x="3639444" y="0"/>
          <a:ext cx="1748676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1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accent6"/>
              </a:solidFill>
            </a:rPr>
            <a:t>1937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700" b="0" kern="1200" dirty="0">
              <a:solidFill>
                <a:schemeClr val="accent6"/>
              </a:solidFill>
            </a:rPr>
            <a:t>Iraq Petroleum Company was granted a 75-year concession to explore oil in Oman; Petroleum Development (Oman and Dhofar) Ltd was established.</a:t>
          </a:r>
        </a:p>
      </dsp:txBody>
      <dsp:txXfrm>
        <a:off x="3639444" y="0"/>
        <a:ext cx="1748676" cy="800750"/>
      </dsp:txXfrm>
    </dsp:sp>
    <dsp:sp modelId="{96E86346-DC60-9A46-AD7A-48F758F92B91}">
      <dsp:nvSpPr>
        <dsp:cNvPr id="0" name=""/>
        <dsp:cNvSpPr/>
      </dsp:nvSpPr>
      <dsp:spPr>
        <a:xfrm>
          <a:off x="4413688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7E84F-1666-7243-8FEF-71723D530039}">
      <dsp:nvSpPr>
        <dsp:cNvPr id="0" name=""/>
        <dsp:cNvSpPr/>
      </dsp:nvSpPr>
      <dsp:spPr>
        <a:xfrm>
          <a:off x="5431429" y="1201124"/>
          <a:ext cx="866170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1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accent6"/>
              </a:solidFill>
            </a:rPr>
            <a:t>1951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700" kern="1200" dirty="0">
              <a:solidFill>
                <a:schemeClr val="accent6"/>
              </a:solidFill>
            </a:rPr>
            <a:t>Petroleum Development Oman (PDO) was adopted. </a:t>
          </a:r>
        </a:p>
      </dsp:txBody>
      <dsp:txXfrm>
        <a:off x="5431429" y="1201124"/>
        <a:ext cx="866170" cy="800750"/>
      </dsp:txXfrm>
    </dsp:sp>
    <dsp:sp modelId="{8DA883CC-010E-8C44-AD29-9A45F973588E}">
      <dsp:nvSpPr>
        <dsp:cNvPr id="0" name=""/>
        <dsp:cNvSpPr/>
      </dsp:nvSpPr>
      <dsp:spPr>
        <a:xfrm>
          <a:off x="5764420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47871-E71E-184D-95C2-D0555240ADE5}">
      <dsp:nvSpPr>
        <dsp:cNvPr id="0" name=""/>
        <dsp:cNvSpPr/>
      </dsp:nvSpPr>
      <dsp:spPr>
        <a:xfrm>
          <a:off x="6340907" y="0"/>
          <a:ext cx="866170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1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accent6"/>
              </a:solidFill>
            </a:rPr>
            <a:t>1962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700" kern="1200" dirty="0">
              <a:solidFill>
                <a:schemeClr val="accent6"/>
              </a:solidFill>
            </a:rPr>
            <a:t>Oil was found in </a:t>
          </a:r>
          <a:r>
            <a:rPr lang="en-GB" sz="700" kern="1200" dirty="0" err="1">
              <a:solidFill>
                <a:schemeClr val="accent6"/>
              </a:solidFill>
            </a:rPr>
            <a:t>Yibal</a:t>
          </a:r>
          <a:r>
            <a:rPr lang="en-GB" sz="700" kern="1200" dirty="0">
              <a:solidFill>
                <a:schemeClr val="accent6"/>
              </a:solidFill>
            </a:rPr>
            <a:t>, </a:t>
          </a:r>
          <a:r>
            <a:rPr lang="en-GB" sz="700" kern="1200" dirty="0" err="1">
              <a:solidFill>
                <a:schemeClr val="accent6"/>
              </a:solidFill>
            </a:rPr>
            <a:t>Natih</a:t>
          </a:r>
          <a:r>
            <a:rPr lang="en-GB" sz="700" kern="1200" dirty="0">
              <a:solidFill>
                <a:schemeClr val="accent6"/>
              </a:solidFill>
            </a:rPr>
            <a:t> and </a:t>
          </a:r>
          <a:r>
            <a:rPr lang="en-GB" sz="700" kern="1200" dirty="0" err="1">
              <a:solidFill>
                <a:schemeClr val="accent6"/>
              </a:solidFill>
            </a:rPr>
            <a:t>Fahud</a:t>
          </a:r>
          <a:endParaRPr lang="en-GB" sz="700" kern="1200" dirty="0">
            <a:solidFill>
              <a:schemeClr val="accent6"/>
            </a:solidFill>
          </a:endParaRPr>
        </a:p>
      </dsp:txBody>
      <dsp:txXfrm>
        <a:off x="6340907" y="0"/>
        <a:ext cx="866170" cy="800750"/>
      </dsp:txXfrm>
    </dsp:sp>
    <dsp:sp modelId="{8D83BB9A-0B04-8440-BF68-7E9CB813F3B3}">
      <dsp:nvSpPr>
        <dsp:cNvPr id="0" name=""/>
        <dsp:cNvSpPr/>
      </dsp:nvSpPr>
      <dsp:spPr>
        <a:xfrm>
          <a:off x="6673899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0E5D5-57B4-AB48-BEF4-2555D595A8AF}">
      <dsp:nvSpPr>
        <dsp:cNvPr id="0" name=""/>
        <dsp:cNvSpPr/>
      </dsp:nvSpPr>
      <dsp:spPr>
        <a:xfrm>
          <a:off x="7250386" y="1201124"/>
          <a:ext cx="866170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1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accent6"/>
              </a:solidFill>
            </a:rPr>
            <a:t>1967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700" kern="1200" dirty="0">
              <a:solidFill>
                <a:schemeClr val="accent6"/>
              </a:solidFill>
            </a:rPr>
            <a:t>First Omani oil was exported to Japan </a:t>
          </a:r>
        </a:p>
      </dsp:txBody>
      <dsp:txXfrm>
        <a:off x="7250386" y="1201124"/>
        <a:ext cx="866170" cy="800750"/>
      </dsp:txXfrm>
    </dsp:sp>
    <dsp:sp modelId="{E7C08E12-F469-AA4E-B77F-49E1AC103244}">
      <dsp:nvSpPr>
        <dsp:cNvPr id="0" name=""/>
        <dsp:cNvSpPr/>
      </dsp:nvSpPr>
      <dsp:spPr>
        <a:xfrm>
          <a:off x="7583378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284575-833B-1D47-8945-BE1E230EAC6C}">
      <dsp:nvSpPr>
        <dsp:cNvPr id="0" name=""/>
        <dsp:cNvSpPr/>
      </dsp:nvSpPr>
      <dsp:spPr>
        <a:xfrm>
          <a:off x="8159865" y="0"/>
          <a:ext cx="866170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1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accent6"/>
              </a:solidFill>
            </a:rPr>
            <a:t>1972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700" kern="1200" dirty="0">
              <a:solidFill>
                <a:schemeClr val="accent6"/>
              </a:solidFill>
            </a:rPr>
            <a:t>Omani government acquired a 60%  stake in PDO</a:t>
          </a:r>
        </a:p>
      </dsp:txBody>
      <dsp:txXfrm>
        <a:off x="8159865" y="0"/>
        <a:ext cx="866170" cy="800750"/>
      </dsp:txXfrm>
    </dsp:sp>
    <dsp:sp modelId="{93484191-2F49-AA4E-BAA2-9452D070E67C}">
      <dsp:nvSpPr>
        <dsp:cNvPr id="0" name=""/>
        <dsp:cNvSpPr/>
      </dsp:nvSpPr>
      <dsp:spPr>
        <a:xfrm>
          <a:off x="8492856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FAAB77-B722-4543-A76B-7DB1AF94F6B5}">
      <dsp:nvSpPr>
        <dsp:cNvPr id="0" name=""/>
        <dsp:cNvSpPr/>
      </dsp:nvSpPr>
      <dsp:spPr>
        <a:xfrm>
          <a:off x="0" y="874687"/>
          <a:ext cx="10030628" cy="25250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A8F44-6898-744F-9167-BB589979CD7B}">
      <dsp:nvSpPr>
        <dsp:cNvPr id="0" name=""/>
        <dsp:cNvSpPr/>
      </dsp:nvSpPr>
      <dsp:spPr>
        <a:xfrm>
          <a:off x="136087" y="4508"/>
          <a:ext cx="1236441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rgbClr val="0070C0"/>
              </a:solidFill>
            </a:rPr>
            <a:t>.</a:t>
          </a:r>
        </a:p>
      </dsp:txBody>
      <dsp:txXfrm>
        <a:off x="136087" y="4508"/>
        <a:ext cx="1236441" cy="800750"/>
      </dsp:txXfrm>
    </dsp:sp>
    <dsp:sp modelId="{6BC191C4-B5A3-D446-B432-D97F4B9DBDAD}">
      <dsp:nvSpPr>
        <dsp:cNvPr id="0" name=""/>
        <dsp:cNvSpPr/>
      </dsp:nvSpPr>
      <dsp:spPr>
        <a:xfrm>
          <a:off x="518898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0258FC-090C-4A48-A737-3FAF09A09950}">
      <dsp:nvSpPr>
        <dsp:cNvPr id="0" name=""/>
        <dsp:cNvSpPr/>
      </dsp:nvSpPr>
      <dsp:spPr>
        <a:xfrm>
          <a:off x="1299034" y="1201124"/>
          <a:ext cx="1236441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rgbClr val="0070C0"/>
              </a:solidFill>
            </a:rPr>
            <a:t>.</a:t>
          </a:r>
        </a:p>
      </dsp:txBody>
      <dsp:txXfrm>
        <a:off x="1299034" y="1201124"/>
        <a:ext cx="1236441" cy="800750"/>
      </dsp:txXfrm>
    </dsp:sp>
    <dsp:sp modelId="{A9A0A8EE-5879-C843-A850-3C32CBE3915C}">
      <dsp:nvSpPr>
        <dsp:cNvPr id="0" name=""/>
        <dsp:cNvSpPr/>
      </dsp:nvSpPr>
      <dsp:spPr>
        <a:xfrm>
          <a:off x="1817161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AA1A76-ACEF-9949-AE52-C2C9828D66B9}">
      <dsp:nvSpPr>
        <dsp:cNvPr id="0" name=""/>
        <dsp:cNvSpPr/>
      </dsp:nvSpPr>
      <dsp:spPr>
        <a:xfrm>
          <a:off x="2597298" y="0"/>
          <a:ext cx="1236441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1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rgbClr val="0070C0"/>
              </a:solidFill>
            </a:rPr>
            <a:t>1935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00" kern="1200" dirty="0">
              <a:solidFill>
                <a:srgbClr val="0070C0"/>
              </a:solidFill>
            </a:rPr>
            <a:t>First geological survey</a:t>
          </a:r>
        </a:p>
      </dsp:txBody>
      <dsp:txXfrm>
        <a:off x="2597298" y="0"/>
        <a:ext cx="1236441" cy="800750"/>
      </dsp:txXfrm>
    </dsp:sp>
    <dsp:sp modelId="{56AEABA2-7EA3-0F42-9F97-9836ED1DA345}">
      <dsp:nvSpPr>
        <dsp:cNvPr id="0" name=""/>
        <dsp:cNvSpPr/>
      </dsp:nvSpPr>
      <dsp:spPr>
        <a:xfrm>
          <a:off x="3115425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DBF13-67B4-E44B-9C7B-5D0696EFFD54}">
      <dsp:nvSpPr>
        <dsp:cNvPr id="0" name=""/>
        <dsp:cNvSpPr/>
      </dsp:nvSpPr>
      <dsp:spPr>
        <a:xfrm>
          <a:off x="3895561" y="1201124"/>
          <a:ext cx="1236441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1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rgbClr val="0070C0"/>
              </a:solidFill>
            </a:rPr>
            <a:t>1939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00" kern="1200" dirty="0">
              <a:solidFill>
                <a:srgbClr val="0070C0"/>
              </a:solidFill>
            </a:rPr>
            <a:t>First concession signing </a:t>
          </a:r>
        </a:p>
      </dsp:txBody>
      <dsp:txXfrm>
        <a:off x="3895561" y="1201124"/>
        <a:ext cx="1236441" cy="800750"/>
      </dsp:txXfrm>
    </dsp:sp>
    <dsp:sp modelId="{A529FBE0-9ACC-FB41-9A68-26C26CDAB115}">
      <dsp:nvSpPr>
        <dsp:cNvPr id="0" name=""/>
        <dsp:cNvSpPr/>
      </dsp:nvSpPr>
      <dsp:spPr>
        <a:xfrm>
          <a:off x="4413688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AB3EDC-DC85-C944-A79B-F27AD514F717}">
      <dsp:nvSpPr>
        <dsp:cNvPr id="0" name=""/>
        <dsp:cNvSpPr/>
      </dsp:nvSpPr>
      <dsp:spPr>
        <a:xfrm>
          <a:off x="5193825" y="0"/>
          <a:ext cx="1236441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1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rgbClr val="0070C0"/>
              </a:solidFill>
            </a:rPr>
            <a:t>1958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00" kern="1200" dirty="0">
              <a:solidFill>
                <a:srgbClr val="0070C0"/>
              </a:solidFill>
            </a:rPr>
            <a:t>First oil discovery in </a:t>
          </a:r>
          <a:r>
            <a:rPr lang="en-GB" sz="600" kern="1200" dirty="0" err="1">
              <a:solidFill>
                <a:srgbClr val="0070C0"/>
              </a:solidFill>
            </a:rPr>
            <a:t>Murban</a:t>
          </a:r>
          <a:r>
            <a:rPr lang="en-GB" sz="600" kern="1200" dirty="0">
              <a:solidFill>
                <a:srgbClr val="0070C0"/>
              </a:solidFill>
            </a:rPr>
            <a:t> Bab oil field</a:t>
          </a:r>
        </a:p>
      </dsp:txBody>
      <dsp:txXfrm>
        <a:off x="5193825" y="0"/>
        <a:ext cx="1236441" cy="800750"/>
      </dsp:txXfrm>
    </dsp:sp>
    <dsp:sp modelId="{96E86346-DC60-9A46-AD7A-48F758F92B91}">
      <dsp:nvSpPr>
        <dsp:cNvPr id="0" name=""/>
        <dsp:cNvSpPr/>
      </dsp:nvSpPr>
      <dsp:spPr>
        <a:xfrm>
          <a:off x="5711952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5632CC-F5ED-5E49-9DE3-2A1065361986}">
      <dsp:nvSpPr>
        <dsp:cNvPr id="0" name=""/>
        <dsp:cNvSpPr/>
      </dsp:nvSpPr>
      <dsp:spPr>
        <a:xfrm>
          <a:off x="6492088" y="1201124"/>
          <a:ext cx="1236441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1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rgbClr val="0070C0"/>
              </a:solidFill>
            </a:rPr>
            <a:t>1963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00" kern="1200" dirty="0">
              <a:solidFill>
                <a:srgbClr val="0070C0"/>
              </a:solidFill>
            </a:rPr>
            <a:t>First crude tanker was exported </a:t>
          </a:r>
        </a:p>
      </dsp:txBody>
      <dsp:txXfrm>
        <a:off x="6492088" y="1201124"/>
        <a:ext cx="1236441" cy="800750"/>
      </dsp:txXfrm>
    </dsp:sp>
    <dsp:sp modelId="{AC82FA62-6FC6-234E-A567-1A62FB63A0A0}">
      <dsp:nvSpPr>
        <dsp:cNvPr id="0" name=""/>
        <dsp:cNvSpPr/>
      </dsp:nvSpPr>
      <dsp:spPr>
        <a:xfrm>
          <a:off x="7010215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D094D1-9335-4046-9447-5DC87A31AE79}">
      <dsp:nvSpPr>
        <dsp:cNvPr id="0" name=""/>
        <dsp:cNvSpPr/>
      </dsp:nvSpPr>
      <dsp:spPr>
        <a:xfrm>
          <a:off x="7790352" y="0"/>
          <a:ext cx="1236441" cy="8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1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rgbClr val="0070C0"/>
              </a:solidFill>
            </a:rPr>
            <a:t>1971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600" kern="1200" dirty="0">
              <a:solidFill>
                <a:srgbClr val="0070C0"/>
              </a:solidFill>
            </a:rPr>
            <a:t> Abu Dhabi National Oil Company (ADNOC) founded</a:t>
          </a:r>
        </a:p>
      </dsp:txBody>
      <dsp:txXfrm>
        <a:off x="7790352" y="0"/>
        <a:ext cx="1236441" cy="800750"/>
      </dsp:txXfrm>
    </dsp:sp>
    <dsp:sp modelId="{AC4D6830-B611-C648-91F1-043104563DB9}">
      <dsp:nvSpPr>
        <dsp:cNvPr id="0" name=""/>
        <dsp:cNvSpPr/>
      </dsp:nvSpPr>
      <dsp:spPr>
        <a:xfrm>
          <a:off x="8308479" y="900843"/>
          <a:ext cx="200187" cy="200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B68C2-0D52-4431-BDD7-7B65697D9BB1}">
      <dsp:nvSpPr>
        <dsp:cNvPr id="0" name=""/>
        <dsp:cNvSpPr/>
      </dsp:nvSpPr>
      <dsp:spPr>
        <a:xfrm>
          <a:off x="0" y="3399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3992B0-5F51-4FC4-A052-71BC90E7A3A2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89AE58-7BC8-4044-9CCB-57111E7A70D3}">
      <dsp:nvSpPr>
        <dsp:cNvPr id="0" name=""/>
        <dsp:cNvSpPr/>
      </dsp:nvSpPr>
      <dsp:spPr>
        <a:xfrm>
          <a:off x="836323" y="3399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prstClr val="white">
                  <a:lumMod val="65000"/>
                </a:prstClr>
              </a:solidFill>
              <a:latin typeface="Aptos" panose="02110004020202020204"/>
              <a:ea typeface="+mn-ea"/>
              <a:cs typeface="+mn-cs"/>
            </a:rPr>
            <a:t>Oil, gas and Gulf economies </a:t>
          </a:r>
        </a:p>
      </dsp:txBody>
      <dsp:txXfrm>
        <a:off x="836323" y="3399"/>
        <a:ext cx="9679276" cy="724089"/>
      </dsp:txXfrm>
    </dsp:sp>
    <dsp:sp modelId="{9F50E5FC-8B29-4480-8797-7B7E886C6873}">
      <dsp:nvSpPr>
        <dsp:cNvPr id="0" name=""/>
        <dsp:cNvSpPr/>
      </dsp:nvSpPr>
      <dsp:spPr>
        <a:xfrm>
          <a:off x="0" y="908511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EFCBC7-CE3F-4FDE-8324-B00712CCE959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90BAFD-875B-4847-9C49-CD0979C1F3E0}">
      <dsp:nvSpPr>
        <dsp:cNvPr id="0" name=""/>
        <dsp:cNvSpPr/>
      </dsp:nvSpPr>
      <dsp:spPr>
        <a:xfrm>
          <a:off x="836323" y="908511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Climate conundrum </a:t>
          </a:r>
        </a:p>
      </dsp:txBody>
      <dsp:txXfrm>
        <a:off x="836323" y="908511"/>
        <a:ext cx="9679276" cy="724089"/>
      </dsp:txXfrm>
    </dsp:sp>
    <dsp:sp modelId="{BB3E11E8-5F02-46F5-86F2-FEF81C38C032}">
      <dsp:nvSpPr>
        <dsp:cNvPr id="0" name=""/>
        <dsp:cNvSpPr/>
      </dsp:nvSpPr>
      <dsp:spPr>
        <a:xfrm>
          <a:off x="0" y="1813624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C06670-1912-4276-BAA6-6C72C81292CD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3CEA16-D9F5-45A8-967E-17C0E519750B}">
      <dsp:nvSpPr>
        <dsp:cNvPr id="0" name=""/>
        <dsp:cNvSpPr/>
      </dsp:nvSpPr>
      <dsp:spPr>
        <a:xfrm>
          <a:off x="836323" y="1813624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>
                  <a:lumMod val="65000"/>
                </a:schemeClr>
              </a:solidFill>
            </a:rPr>
            <a:t>Post-oil strategies </a:t>
          </a:r>
        </a:p>
      </dsp:txBody>
      <dsp:txXfrm>
        <a:off x="836323" y="1813624"/>
        <a:ext cx="9679276" cy="724089"/>
      </dsp:txXfrm>
    </dsp:sp>
    <dsp:sp modelId="{5CE373F8-34AF-47FE-8E9F-C253E70B3B93}">
      <dsp:nvSpPr>
        <dsp:cNvPr id="0" name=""/>
        <dsp:cNvSpPr/>
      </dsp:nvSpPr>
      <dsp:spPr>
        <a:xfrm>
          <a:off x="0" y="2718736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8BCEF2-53BD-420D-8239-83A898AD6B3E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846E9F-48DC-4E86-996F-84E9E535FC5A}">
      <dsp:nvSpPr>
        <dsp:cNvPr id="0" name=""/>
        <dsp:cNvSpPr/>
      </dsp:nvSpPr>
      <dsp:spPr>
        <a:xfrm>
          <a:off x="836323" y="2718736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>
                  <a:lumMod val="65000"/>
                </a:schemeClr>
              </a:solidFill>
            </a:rPr>
            <a:t>Alternative energy </a:t>
          </a:r>
        </a:p>
      </dsp:txBody>
      <dsp:txXfrm>
        <a:off x="836323" y="2718736"/>
        <a:ext cx="9679276" cy="724089"/>
      </dsp:txXfrm>
    </dsp:sp>
    <dsp:sp modelId="{FEA0BD12-F4D8-4267-8D6F-AD8539F5C28C}">
      <dsp:nvSpPr>
        <dsp:cNvPr id="0" name=""/>
        <dsp:cNvSpPr/>
      </dsp:nvSpPr>
      <dsp:spPr>
        <a:xfrm>
          <a:off x="0" y="3623848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8A4E92-07D3-4A6E-8047-E7F6DFCD08DB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FE151A-B5D7-468D-9B2C-9CEB46C3D307}">
      <dsp:nvSpPr>
        <dsp:cNvPr id="0" name=""/>
        <dsp:cNvSpPr/>
      </dsp:nvSpPr>
      <dsp:spPr>
        <a:xfrm>
          <a:off x="836323" y="3623848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>
                  <a:lumMod val="65000"/>
                </a:schemeClr>
              </a:solidFill>
            </a:rPr>
            <a:t>GCC – Singapore energy relations  </a:t>
          </a:r>
        </a:p>
      </dsp:txBody>
      <dsp:txXfrm>
        <a:off x="836323" y="3623848"/>
        <a:ext cx="9679276" cy="72408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B68C2-0D52-4431-BDD7-7B65697D9BB1}">
      <dsp:nvSpPr>
        <dsp:cNvPr id="0" name=""/>
        <dsp:cNvSpPr/>
      </dsp:nvSpPr>
      <dsp:spPr>
        <a:xfrm>
          <a:off x="0" y="3399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3992B0-5F51-4FC4-A052-71BC90E7A3A2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89AE58-7BC8-4044-9CCB-57111E7A70D3}">
      <dsp:nvSpPr>
        <dsp:cNvPr id="0" name=""/>
        <dsp:cNvSpPr/>
      </dsp:nvSpPr>
      <dsp:spPr>
        <a:xfrm>
          <a:off x="836323" y="3399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prstClr val="white">
                  <a:lumMod val="65000"/>
                </a:prstClr>
              </a:solidFill>
              <a:latin typeface="Aptos" panose="02110004020202020204"/>
              <a:ea typeface="+mn-ea"/>
              <a:cs typeface="+mn-cs"/>
            </a:rPr>
            <a:t>Oil, gas and Gulf economies </a:t>
          </a:r>
        </a:p>
      </dsp:txBody>
      <dsp:txXfrm>
        <a:off x="836323" y="3399"/>
        <a:ext cx="9679276" cy="724089"/>
      </dsp:txXfrm>
    </dsp:sp>
    <dsp:sp modelId="{9F50E5FC-8B29-4480-8797-7B7E886C6873}">
      <dsp:nvSpPr>
        <dsp:cNvPr id="0" name=""/>
        <dsp:cNvSpPr/>
      </dsp:nvSpPr>
      <dsp:spPr>
        <a:xfrm>
          <a:off x="0" y="908511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EFCBC7-CE3F-4FDE-8324-B00712CCE959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90BAFD-875B-4847-9C49-CD0979C1F3E0}">
      <dsp:nvSpPr>
        <dsp:cNvPr id="0" name=""/>
        <dsp:cNvSpPr/>
      </dsp:nvSpPr>
      <dsp:spPr>
        <a:xfrm>
          <a:off x="836323" y="908511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>
                  <a:lumMod val="65000"/>
                </a:schemeClr>
              </a:solidFill>
            </a:rPr>
            <a:t>Climate conundrum </a:t>
          </a:r>
        </a:p>
      </dsp:txBody>
      <dsp:txXfrm>
        <a:off x="836323" y="908511"/>
        <a:ext cx="9679276" cy="724089"/>
      </dsp:txXfrm>
    </dsp:sp>
    <dsp:sp modelId="{BB3E11E8-5F02-46F5-86F2-FEF81C38C032}">
      <dsp:nvSpPr>
        <dsp:cNvPr id="0" name=""/>
        <dsp:cNvSpPr/>
      </dsp:nvSpPr>
      <dsp:spPr>
        <a:xfrm>
          <a:off x="0" y="1813624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C06670-1912-4276-BAA6-6C72C81292CD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3CEA16-D9F5-45A8-967E-17C0E519750B}">
      <dsp:nvSpPr>
        <dsp:cNvPr id="0" name=""/>
        <dsp:cNvSpPr/>
      </dsp:nvSpPr>
      <dsp:spPr>
        <a:xfrm>
          <a:off x="836323" y="1813624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Post-oil strategies </a:t>
          </a:r>
        </a:p>
      </dsp:txBody>
      <dsp:txXfrm>
        <a:off x="836323" y="1813624"/>
        <a:ext cx="9679276" cy="724089"/>
      </dsp:txXfrm>
    </dsp:sp>
    <dsp:sp modelId="{5CE373F8-34AF-47FE-8E9F-C253E70B3B93}">
      <dsp:nvSpPr>
        <dsp:cNvPr id="0" name=""/>
        <dsp:cNvSpPr/>
      </dsp:nvSpPr>
      <dsp:spPr>
        <a:xfrm>
          <a:off x="0" y="2718736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8BCEF2-53BD-420D-8239-83A898AD6B3E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846E9F-48DC-4E86-996F-84E9E535FC5A}">
      <dsp:nvSpPr>
        <dsp:cNvPr id="0" name=""/>
        <dsp:cNvSpPr/>
      </dsp:nvSpPr>
      <dsp:spPr>
        <a:xfrm>
          <a:off x="836323" y="2718736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>
                  <a:lumMod val="65000"/>
                </a:schemeClr>
              </a:solidFill>
            </a:rPr>
            <a:t>Alternative energy </a:t>
          </a:r>
        </a:p>
      </dsp:txBody>
      <dsp:txXfrm>
        <a:off x="836323" y="2718736"/>
        <a:ext cx="9679276" cy="724089"/>
      </dsp:txXfrm>
    </dsp:sp>
    <dsp:sp modelId="{FEA0BD12-F4D8-4267-8D6F-AD8539F5C28C}">
      <dsp:nvSpPr>
        <dsp:cNvPr id="0" name=""/>
        <dsp:cNvSpPr/>
      </dsp:nvSpPr>
      <dsp:spPr>
        <a:xfrm>
          <a:off x="0" y="3623848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8A4E92-07D3-4A6E-8047-E7F6DFCD08DB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FE151A-B5D7-468D-9B2C-9CEB46C3D307}">
      <dsp:nvSpPr>
        <dsp:cNvPr id="0" name=""/>
        <dsp:cNvSpPr/>
      </dsp:nvSpPr>
      <dsp:spPr>
        <a:xfrm>
          <a:off x="836323" y="3623848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>
                  <a:lumMod val="65000"/>
                </a:schemeClr>
              </a:solidFill>
            </a:rPr>
            <a:t>GCC – Singapore energy relations  </a:t>
          </a:r>
        </a:p>
      </dsp:txBody>
      <dsp:txXfrm>
        <a:off x="836323" y="3623848"/>
        <a:ext cx="9679276" cy="72408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7BFF61-8073-4FB5-A1B0-89622CBC5B17}">
      <dsp:nvSpPr>
        <dsp:cNvPr id="0" name=""/>
        <dsp:cNvSpPr/>
      </dsp:nvSpPr>
      <dsp:spPr>
        <a:xfrm>
          <a:off x="0" y="682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7799D-0316-4688-975E-5D600C33B029}">
      <dsp:nvSpPr>
        <dsp:cNvPr id="0" name=""/>
        <dsp:cNvSpPr/>
      </dsp:nvSpPr>
      <dsp:spPr>
        <a:xfrm>
          <a:off x="482961" y="359909"/>
          <a:ext cx="878111" cy="8781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73C0D5-1152-4FE8-9666-632C298FBB85}">
      <dsp:nvSpPr>
        <dsp:cNvPr id="0" name=""/>
        <dsp:cNvSpPr/>
      </dsp:nvSpPr>
      <dsp:spPr>
        <a:xfrm>
          <a:off x="1844034" y="682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1. Monetize oil and gas reserves</a:t>
          </a:r>
        </a:p>
      </dsp:txBody>
      <dsp:txXfrm>
        <a:off x="1844034" y="682"/>
        <a:ext cx="4401230" cy="1596566"/>
      </dsp:txXfrm>
    </dsp:sp>
    <dsp:sp modelId="{4B676171-1375-48FB-998B-32732E087C3D}">
      <dsp:nvSpPr>
        <dsp:cNvPr id="0" name=""/>
        <dsp:cNvSpPr/>
      </dsp:nvSpPr>
      <dsp:spPr>
        <a:xfrm>
          <a:off x="0" y="1996390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776FDA-8915-4986-827A-6DE47EAD2DC5}">
      <dsp:nvSpPr>
        <dsp:cNvPr id="0" name=""/>
        <dsp:cNvSpPr/>
      </dsp:nvSpPr>
      <dsp:spPr>
        <a:xfrm>
          <a:off x="482961" y="2355617"/>
          <a:ext cx="878111" cy="8781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554A38-919C-48EF-AE6F-767CDE3ABE1B}">
      <dsp:nvSpPr>
        <dsp:cNvPr id="0" name=""/>
        <dsp:cNvSpPr/>
      </dsp:nvSpPr>
      <dsp:spPr>
        <a:xfrm>
          <a:off x="1844034" y="1996390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2. Develop non-oil economic sectors (economic diversification)</a:t>
          </a:r>
        </a:p>
      </dsp:txBody>
      <dsp:txXfrm>
        <a:off x="1844034" y="1996390"/>
        <a:ext cx="4401230" cy="1596566"/>
      </dsp:txXfrm>
    </dsp:sp>
    <dsp:sp modelId="{8F2CD292-2C56-4E7E-87B6-C4B1850E84FC}">
      <dsp:nvSpPr>
        <dsp:cNvPr id="0" name=""/>
        <dsp:cNvSpPr/>
      </dsp:nvSpPr>
      <dsp:spPr>
        <a:xfrm>
          <a:off x="0" y="3992098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AA1AB6-0EAF-478C-90A6-A830CB88C23A}">
      <dsp:nvSpPr>
        <dsp:cNvPr id="0" name=""/>
        <dsp:cNvSpPr/>
      </dsp:nvSpPr>
      <dsp:spPr>
        <a:xfrm>
          <a:off x="482961" y="4351325"/>
          <a:ext cx="878111" cy="8781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0BCC9F-2110-40B0-B633-3B0D9D960CFE}">
      <dsp:nvSpPr>
        <dsp:cNvPr id="0" name=""/>
        <dsp:cNvSpPr/>
      </dsp:nvSpPr>
      <dsp:spPr>
        <a:xfrm>
          <a:off x="1844034" y="3992098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3. Develop alternative energy sources </a:t>
          </a:r>
        </a:p>
      </dsp:txBody>
      <dsp:txXfrm>
        <a:off x="1844034" y="3992098"/>
        <a:ext cx="4401230" cy="15965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82960-4C6C-0E44-951E-0A1CFF07FBE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F56F5-4D5C-164B-B328-84D043F97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44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rabia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Bahrain" TargetMode="External"/><Relationship Id="rId4" Type="http://schemas.openxmlformats.org/officeDocument/2006/relationships/hyperlink" Target="https://en.wikipedia.org/wiki/Ibn_Saud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destinationksa.com</a:t>
            </a:r>
            <a:r>
              <a:rPr lang="en-US" dirty="0"/>
              <a:t>/the-discovery-of-oil-in-saudi-arabia-here-is-the-story-presented-in-a-way-youve-never-seen-before/ </a:t>
            </a:r>
          </a:p>
          <a:p>
            <a:r>
              <a:rPr lang="en-US" dirty="0"/>
              <a:t>https://</a:t>
            </a:r>
            <a:r>
              <a:rPr lang="en-US" dirty="0" err="1"/>
              <a:t>www.aramco.com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/about-us/our-history</a:t>
            </a:r>
          </a:p>
          <a:p>
            <a:endParaRPr lang="en-US" dirty="0"/>
          </a:p>
          <a:p>
            <a:r>
              <a:rPr lang="en-SG" b="0" i="0" u="none" strike="noStrike" dirty="0">
                <a:solidFill>
                  <a:srgbClr val="000000"/>
                </a:solidFill>
                <a:effectLst/>
                <a:latin typeface="Myriad Pro"/>
              </a:rPr>
              <a:t>Major Frank Holmes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Myriad Pro"/>
              </a:rPr>
              <a:t>: </a:t>
            </a:r>
            <a:r>
              <a:rPr lang="en-SG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known affectionately by Arabs as "Abu </a:t>
            </a:r>
            <a:r>
              <a:rPr lang="en-SG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Naft</a:t>
            </a:r>
            <a:r>
              <a:rPr lang="en-SG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" (</a:t>
            </a:r>
            <a:r>
              <a:rPr lang="en-SG" b="0" i="1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Father of Oil</a:t>
            </a:r>
            <a:r>
              <a:rPr lang="en-SG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was a British-New Zealand mining engineer, geologist and oil concession hunter. In 1922 he travelled to </a:t>
            </a:r>
            <a:r>
              <a:rPr lang="en-SG" b="0" i="0" u="none" strike="noStrike" dirty="0">
                <a:effectLst/>
                <a:latin typeface="Arial" panose="020B0604020202020204" pitchFamily="34" charset="0"/>
                <a:hlinkClick r:id="rId3" tooltip="Arabia"/>
              </a:rPr>
              <a:t>Arabia</a:t>
            </a:r>
            <a:r>
              <a:rPr lang="en-SG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to discuss the possibility of an oil concession with Emir </a:t>
            </a:r>
            <a:r>
              <a:rPr lang="en-SG" b="0" i="0" u="none" strike="noStrike" dirty="0">
                <a:effectLst/>
                <a:latin typeface="Arial" panose="020B0604020202020204" pitchFamily="34" charset="0"/>
                <a:hlinkClick r:id="rId4" tooltip="Ibn Saud"/>
              </a:rPr>
              <a:t>Ibn Saud</a:t>
            </a:r>
            <a:r>
              <a:rPr lang="en-SG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who ruled parts of the eastern peninsula. In 1923 he persuaded the sheikh of </a:t>
            </a:r>
            <a:r>
              <a:rPr lang="en-SG" b="0" i="0" u="none" strike="noStrike" dirty="0">
                <a:effectLst/>
                <a:latin typeface="Arial" panose="020B0604020202020204" pitchFamily="34" charset="0"/>
                <a:hlinkClick r:id="rId5" tooltip="Bahrain"/>
              </a:rPr>
              <a:t>Bahrain</a:t>
            </a:r>
            <a:r>
              <a:rPr lang="en-SG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to give him an oil concession in exchange for drilling water wells.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9168B-D7E6-8D4F-888B-26858D3652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518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www.eia.gov</a:t>
            </a:r>
            <a:r>
              <a:rPr lang="en-US" dirty="0"/>
              <a:t>/international/analysis/country/SGP </a:t>
            </a:r>
          </a:p>
          <a:p>
            <a:r>
              <a:rPr lang="en-US" dirty="0"/>
              <a:t>https://</a:t>
            </a:r>
            <a:r>
              <a:rPr lang="en-US" dirty="0" err="1"/>
              <a:t>www.mfa.gov.sg</a:t>
            </a:r>
            <a:r>
              <a:rPr lang="en-US" dirty="0"/>
              <a:t>/Newsroom/Press-Statements-Transcripts-and-Photos/2023/10/20231022---PMV-UAE-Statement </a:t>
            </a:r>
          </a:p>
          <a:p>
            <a:r>
              <a:rPr lang="en-US" dirty="0"/>
              <a:t>https://</a:t>
            </a:r>
            <a:r>
              <a:rPr lang="en-US" dirty="0" err="1"/>
              <a:t>www.mfa.gov.sg</a:t>
            </a:r>
            <a:r>
              <a:rPr lang="en-US" dirty="0"/>
              <a:t>/Newsroom/Press-Statements-Transcripts-and-Photos/2023/10/20231021-PMV-to-KSA </a:t>
            </a:r>
          </a:p>
          <a:p>
            <a:r>
              <a:rPr lang="en-US" dirty="0"/>
              <a:t>https://</a:t>
            </a:r>
            <a:r>
              <a:rPr lang="en-US" dirty="0" err="1"/>
              <a:t>www.saurenergy.me</a:t>
            </a:r>
            <a:r>
              <a:rPr lang="en-US" dirty="0"/>
              <a:t>/</a:t>
            </a:r>
            <a:r>
              <a:rPr lang="en-US" dirty="0" err="1"/>
              <a:t>saudi</a:t>
            </a:r>
            <a:r>
              <a:rPr lang="en-US" dirty="0"/>
              <a:t>-</a:t>
            </a:r>
            <a:r>
              <a:rPr lang="en-US" dirty="0" err="1"/>
              <a:t>arabia</a:t>
            </a:r>
            <a:r>
              <a:rPr lang="en-US" dirty="0"/>
              <a:t>-</a:t>
            </a:r>
            <a:r>
              <a:rPr lang="en-US" dirty="0" err="1"/>
              <a:t>singapore</a:t>
            </a:r>
            <a:r>
              <a:rPr lang="en-US" dirty="0"/>
              <a:t>-envision-roadmap-for-energy-co-operation/</a:t>
            </a:r>
          </a:p>
          <a:p>
            <a:r>
              <a:rPr lang="en-US" dirty="0"/>
              <a:t>https://</a:t>
            </a:r>
            <a:r>
              <a:rPr lang="en-US" dirty="0" err="1"/>
              <a:t>www.mfa.gov.sg</a:t>
            </a:r>
            <a:r>
              <a:rPr lang="en-US" dirty="0"/>
              <a:t>/Newsroom/Press-Statements-Transcripts-and-Photos/2023/12/SG-Oman-Joint-Statement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CF56F5-4D5C-164B-B328-84D043F9700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51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renewablesnow.com</a:t>
            </a:r>
            <a:r>
              <a:rPr lang="en-US" dirty="0"/>
              <a:t>/news/singapores-gstar-plans-2-gw-solar-module-factory-in-uae-867429/</a:t>
            </a:r>
          </a:p>
          <a:p>
            <a:r>
              <a:rPr lang="en-US" dirty="0"/>
              <a:t>https://</a:t>
            </a:r>
            <a:r>
              <a:rPr lang="en-US" dirty="0" err="1"/>
              <a:t>www.businesstimes.com.sg</a:t>
            </a:r>
            <a:r>
              <a:rPr lang="en-US" dirty="0"/>
              <a:t>/companies-markets/</a:t>
            </a:r>
            <a:r>
              <a:rPr lang="en-US" dirty="0" err="1"/>
              <a:t>sembcorp</a:t>
            </a:r>
            <a:r>
              <a:rPr lang="en-US" dirty="0"/>
              <a:t>-wins-first-greenfield-renewables-project-middle-east</a:t>
            </a:r>
          </a:p>
          <a:p>
            <a:r>
              <a:rPr lang="en-US" dirty="0"/>
              <a:t>https://</a:t>
            </a:r>
            <a:r>
              <a:rPr lang="en-US" dirty="0" err="1"/>
              <a:t>senecaesg.com</a:t>
            </a:r>
            <a:r>
              <a:rPr lang="en-US" dirty="0"/>
              <a:t>/insights/</a:t>
            </a:r>
            <a:r>
              <a:rPr lang="en-US" dirty="0" err="1"/>
              <a:t>singapore</a:t>
            </a:r>
            <a:r>
              <a:rPr lang="en-US" dirty="0"/>
              <a:t>-to-collaborate-with-</a:t>
            </a:r>
            <a:r>
              <a:rPr lang="en-US" dirty="0" err="1"/>
              <a:t>uae</a:t>
            </a:r>
            <a:r>
              <a:rPr lang="en-US" dirty="0"/>
              <a:t>-on-low-carbon-technologies/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CF56F5-4D5C-164B-B328-84D043F9700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64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9168B-D7E6-8D4F-888B-26858D3652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057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www.eia.gov</a:t>
            </a:r>
            <a:r>
              <a:rPr lang="en-US" dirty="0"/>
              <a:t>/</a:t>
            </a:r>
            <a:r>
              <a:rPr lang="en-US" dirty="0" err="1"/>
              <a:t>energyexplained</a:t>
            </a:r>
            <a:r>
              <a:rPr lang="en-US" dirty="0"/>
              <a:t>/oil-and-petroleum-products/imports-and-</a:t>
            </a:r>
            <a:r>
              <a:rPr lang="en-US" dirty="0" err="1"/>
              <a:t>exports.php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9168B-D7E6-8D4F-888B-26858D3652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789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www.eia.gov</a:t>
            </a:r>
            <a:r>
              <a:rPr lang="en-US" dirty="0"/>
              <a:t>/</a:t>
            </a:r>
            <a:r>
              <a:rPr lang="en-US" dirty="0" err="1"/>
              <a:t>energyexplained</a:t>
            </a:r>
            <a:r>
              <a:rPr lang="en-US" dirty="0"/>
              <a:t>/oil-and-petroleum-products/prices-and-</a:t>
            </a:r>
            <a:r>
              <a:rPr lang="en-US" dirty="0" err="1"/>
              <a:t>outlook.php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9168B-D7E6-8D4F-888B-26858D3652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466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erriweather" pitchFamily="2" charset="77"/>
              </a:rPr>
              <a:t>Once dependent on pearl diving, agriculture, fishery, and international trade, the Gulf Arab nations have swiftly transformed into some of the world’s wealthiest countries during the oil era.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9168B-D7E6-8D4F-888B-26858D3652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577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9168B-D7E6-8D4F-888B-26858D3652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051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www.acciona.com</a:t>
            </a:r>
            <a:r>
              <a:rPr lang="en-US" dirty="0"/>
              <a:t>/updates/news/acciona-completes-construction-al-khobar-desalination-plant-saudi-arabia/ </a:t>
            </a:r>
          </a:p>
          <a:p>
            <a:r>
              <a:rPr lang="en-US" dirty="0"/>
              <a:t>https://</a:t>
            </a:r>
            <a:r>
              <a:rPr lang="en-US" dirty="0" err="1"/>
              <a:t>throughtheclimatefog.substack.com</a:t>
            </a:r>
            <a:r>
              <a:rPr lang="en-US" dirty="0"/>
              <a:t>/p/middle-east-desalination-water-brine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CF56F5-4D5C-164B-B328-84D043F970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70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https://link-springer-com.libproxy1.nus.edu.sg/article/10.1007/s12517-022-10118-1#Fig1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CF56F5-4D5C-164B-B328-84D043F970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10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www.moenergy.gov.sa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</a:t>
            </a:r>
            <a:r>
              <a:rPr lang="en-US" dirty="0" err="1"/>
              <a:t>MediaCenter</a:t>
            </a:r>
            <a:r>
              <a:rPr lang="en-US" dirty="0"/>
              <a:t>/News/Pages/Saudi-Arabia-and-Uzbekistans-Joint-Energy-Cooperation-Statement-Strengthening-ties.aspx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CF56F5-4D5C-164B-B328-84D043F9700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15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DFA66-F2BF-D25D-CA5C-CDA06CF0B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A072B2-7602-3947-AC0D-02019BA49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60BAE-2B8B-A972-AD05-DB14D70B8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8FDE-725A-5A43-A317-D031700AA4CA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4EFE6-70FF-6DC1-AC6A-757B30C66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91917-AC11-6FF8-0A84-0482C0963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ABC0-D2FB-9E41-8044-48662017C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2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3BA30-1335-28CB-2D0D-9384CF3C3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43F343-C0E0-D692-7709-70EED4B01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83F7F-A724-A818-FF68-DC855713C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175F1-3F23-B642-81B9-B70F15ADDEB3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2D41C-0905-F230-6686-AD7648043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A7BBA-9919-F4DE-6350-687E530F5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ABC0-D2FB-9E41-8044-48662017C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17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828F53-C6CB-4BF3-63E7-CE7BD78225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5DA25-7671-916C-AE5A-4CF548F2C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FD47B-A500-3AA4-EB8E-175533BB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80954-EEA1-C54C-A1C1-4D24EAEA8718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4BDF7-D99F-8407-9A84-017F2AAA7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56220-EC34-9716-AF5C-926EE611B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ABC0-D2FB-9E41-8044-48662017C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85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83878-9AD3-46F9-9BBB-CE04A7668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F9C22D-4DD8-421E-9B67-6E5391DCF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218C9-399F-4CB8-8BD3-E43B526DC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6988A-6108-C94B-95A1-2162B3D3A98D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D2766-8800-49EC-A2A9-C9045F407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2DA3E-5E8B-413E-8329-364FA0CB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59C2-4553-456A-B9D9-EF8338C21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95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F66B7-E05D-4FBB-825E-8F20D8D82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50B68-3139-4EF3-95FF-82F8A49B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245E6-E870-41C5-94A8-A69F42EE8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D0AAB-0BE1-4547-807D-DACF0F83871F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B5C09-FAF0-46A5-8296-AA84FEC9C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7A5EA-D073-446B-8670-3D1E6045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59C2-4553-456A-B9D9-EF8338C21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43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0E24-7E75-4A8C-9746-24F00DD3F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27FD0-92C1-47B6-BB52-2A9BD21FE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10BD6-C67A-43DD-8FDD-94A4EFA83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E61AA-5AF2-D340-9BEA-8CE4E3A74E5F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41FB7-E373-4F70-83B2-2E5457D9A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6B4F9-0FBF-4D4A-A88A-06147C9CA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59C2-4553-456A-B9D9-EF8338C21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41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FFB56-F192-443B-AEC4-D24D6E3FD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D3CA8-8CBA-44CA-97AD-361C777D40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7729FB-37B2-4D80-8C5B-CA29C5F90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170EF1-787E-410F-9151-AE6E1DEA5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5ADF-8285-FD45-9C06-14AD5D5BC40B}" type="datetime1">
              <a:rPr lang="en-SG" smtClean="0"/>
              <a:t>16/10/2024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CB2770-CF05-44DE-8B3A-BB84BD1F0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56332-454E-4F73-B126-14154CC3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59C2-4553-456A-B9D9-EF8338C21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97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21E05-688C-44D6-AB61-6455E4767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09142-FD7B-4E5E-B136-5F7B4838A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5A45DF-5D7C-42E5-B02D-E1DBF992A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AB55B5-FA35-4329-8D20-F0B1AA2FB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8B1DF8-809F-44BA-B4C3-2910709A6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77818-9DC6-4BCA-AB0C-4BE414E28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4D8AF-02E8-3644-9396-9483DEDA278F}" type="datetime1">
              <a:rPr lang="en-SG" smtClean="0"/>
              <a:t>16/10/2024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311CEE-BCE2-43B9-BBFE-D235A2026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1885CD-4BF4-40C6-9156-6D0473F9B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59C2-4553-456A-B9D9-EF8338C21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91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F20EA-AF67-4011-B59D-32E066587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86E98F-F0CC-49D4-988B-0EC548AC3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C3271-1036-5A4D-B309-9F60F08B4BDD}" type="datetime1">
              <a:rPr lang="en-SG" smtClean="0"/>
              <a:t>16/10/2024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45599-4374-46FC-A9C4-A831C62C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138310-5F34-47BB-BB0A-F490C3E2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59C2-4553-456A-B9D9-EF8338C21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369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52B178-F6DE-4CBD-9F25-18016F697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3C37E-7834-514F-AD61-03CF30B23EA2}" type="datetime1">
              <a:rPr lang="en-SG" smtClean="0"/>
              <a:t>16/10/2024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12BB5-EB70-4F65-8112-2BD8A4FB6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D39AE-47E9-47DD-9071-69647A973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59C2-4553-456A-B9D9-EF8338C21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43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96122-6FFA-412B-8A1D-B7497CA6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FF98D-C9B6-4F21-9379-97868C071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71E39E-A78A-4477-B071-F255B8F66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D8F95B-1B8C-4FA3-8FFD-916F1279C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D405-63E9-4243-8F38-D95B9176F652}" type="datetime1">
              <a:rPr lang="en-SG" smtClean="0"/>
              <a:t>16/10/2024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46053-C777-4D06-B476-99E59723F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2A23E-DAFA-4614-8225-072431F8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59C2-4553-456A-B9D9-EF8338C21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39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D89EA-4F26-58C0-D506-7F56D0F45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DC850-A31C-9429-AFDD-DB9F3248D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233D3-6A24-69D3-2700-34ECE7FF7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0A1E-BB1B-3A49-8105-9FCD1FE21CFD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33B97-3425-00A0-1BF5-D75E4A55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97A98-898D-46DF-22AE-86D9EDA10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ABC0-D2FB-9E41-8044-48662017C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0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999A4-0AB2-4E1F-86DD-BA3D6492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8D2E7A-03AB-4C2E-BBDC-E348C3C32F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13B96-63AC-4985-87C0-55A0A0AE6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90532C-1A24-42A1-BCD4-77231A5E6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9650-2A88-1B47-BE9A-BD8A1B68EFE2}" type="datetime1">
              <a:rPr lang="en-SG" smtClean="0"/>
              <a:t>16/10/2024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6FD2E6-5A17-453C-AF8B-C313F31B8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38EDD-052D-4372-B0D8-F2A085DD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59C2-4553-456A-B9D9-EF8338C21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23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DBF3-20B0-4DBF-BBA5-324946226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B17FFE-305E-472A-A264-8A2B0801E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AF0D7-5BB5-464C-BDA0-49ACE76D6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451E1-4F33-C34F-8E21-942FDF4E1568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E8FBD-7E9D-4233-BE28-D111589A8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AE03B-9CD0-45D1-9D4B-C13CE670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59C2-4553-456A-B9D9-EF8338C21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33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468483-1414-4137-A4BD-38B6D0188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A651B5-1E7F-46FE-A8AB-F3D5950A8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328E3-A17C-4C9F-878E-59A06FC00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DE4BD-F7F7-F34D-92F2-025B4A266935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8667A-0FB9-4653-83A0-20B0AB6F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8247B-DFA3-410A-8FAC-CB4F30414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59C2-4553-456A-B9D9-EF8338C21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40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ith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A7F6F5A-6FE7-0F41-BB05-FE8619245F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2049" y="502132"/>
            <a:ext cx="7794950" cy="5292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baseline="0">
                <a:solidFill>
                  <a:srgbClr val="337176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Helvetica" charset="0"/>
              </a:defRPr>
            </a:lvl1pPr>
          </a:lstStyle>
          <a:p>
            <a:pPr lvl="0"/>
            <a:r>
              <a:rPr lang="en-GB" dirty="0"/>
              <a:t>Full page Text 2 Columns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40A10C-790B-4830-981D-34DACBA9EC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700" y="1598064"/>
            <a:ext cx="5111496" cy="44931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337176"/>
                </a:solidFill>
              </a:defRPr>
            </a:lvl1pPr>
            <a:lvl5pPr marL="0" indent="0" algn="l" defTabSz="114300" rtl="0">
              <a:buNone/>
              <a:tabLst/>
              <a:defRPr/>
            </a:lvl5pPr>
          </a:lstStyle>
          <a:p>
            <a:pPr lvl="0"/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Lorem ipsum dolor sit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amet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consectetur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elit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Cras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sapien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quam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dapibus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est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id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enim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facilisis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at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posuere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turpis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Quisque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sit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amet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dui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dui.Duis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rhoncus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velit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nec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est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condimentum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feugiat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Donec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aliquam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augue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nec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gravida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lobortis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Class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aptent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taciti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sociosqu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ad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litora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torquent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per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conubia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nostra, per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inceptos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himenaeos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Quisque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et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venenatis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sapien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</a:t>
            </a:r>
          </a:p>
          <a:p>
            <a:pPr lvl="0"/>
            <a:endParaRPr lang="en-US" sz="1800" kern="0" dirty="0">
              <a:solidFill>
                <a:srgbClr val="337176"/>
              </a:solidFill>
              <a:latin typeface="Montserrat" panose="00000500000000000000" pitchFamily="50" charset="0"/>
              <a:ea typeface="Helvetica" charset="0"/>
              <a:cs typeface="Helvetica" charset="0"/>
            </a:endParaRPr>
          </a:p>
          <a:p>
            <a:pPr lvl="0"/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Lorem ipsum dolor sit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amet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consectetur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elit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Cras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sapien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quam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dapibus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est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id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enim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facilisis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at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posuere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turpis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1368312-D1EA-4C72-8287-774B8AC199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0380" y="1598064"/>
            <a:ext cx="5111496" cy="45033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337176"/>
                </a:solidFill>
              </a:defRPr>
            </a:lvl1pPr>
            <a:lvl5pPr marL="0" indent="0" algn="l" defTabSz="114300" rtl="0">
              <a:buNone/>
              <a:tabLst/>
              <a:defRPr/>
            </a:lvl5pPr>
          </a:lstStyle>
          <a:p>
            <a:pPr lvl="0"/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Lorem ipsum dolor sit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amet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consectetur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elit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Cras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sapien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quam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dapibus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est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id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enim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facilisis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at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posuere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turpis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Quisque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sit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amet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dui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dui.Duis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rhoncus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velit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nec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est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condimentum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feugiat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Donec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aliquam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augue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nec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gravida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lobortis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Class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aptent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taciti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sociosqu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ad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litora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torquent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per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conubia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nostra, per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inceptos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himenaeos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Quisque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et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venenatis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sapien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</a:t>
            </a:r>
          </a:p>
          <a:p>
            <a:pPr lvl="0"/>
            <a:endParaRPr lang="en-US" sz="1800" kern="0" dirty="0">
              <a:solidFill>
                <a:srgbClr val="337176"/>
              </a:solidFill>
              <a:latin typeface="Montserrat" panose="00000500000000000000" pitchFamily="50" charset="0"/>
              <a:ea typeface="Helvetica" charset="0"/>
              <a:cs typeface="Helvetica" charset="0"/>
            </a:endParaRPr>
          </a:p>
          <a:p>
            <a:pPr lvl="0"/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Lorem ipsum dolor sit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amet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consectetur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elit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Cras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sapien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quam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dapibus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est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id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enim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facilisis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at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posuere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turpis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2029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FCAD3-D08A-F343-9D8C-1AF00F2DF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B6315D-B681-38D0-D6FD-DB77189E80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C4E79-39EC-91BA-179D-D5EB88ED9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9E5B-3D41-A54C-BAD2-B97566CBE44C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54627-46CA-D437-C08B-646ABD05D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10B6B-D152-1CD9-2B75-4A60AD6AE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3A55-1551-264C-82FC-C798DA3F6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61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68580-4247-B975-2E06-77A59AD2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349E0-D905-E410-44BE-BC2C002E0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B3414-9636-F5D6-8FF6-BEE379015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081C-D200-2447-AF56-CCA46A93FCAC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01783-A5C9-D90B-A728-4EF8065F3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B77C8-D5B2-966A-609B-8145F0177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3A55-1551-264C-82FC-C798DA3F6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453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9AC10-0A67-9C67-9567-7CFC084AA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836FDD-5465-1A08-44C0-303BAB0BC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24EDB-5A32-2BC3-78E6-AA38803D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F07A-152B-BF4E-8D80-E9FD9F530343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DEF17-8F45-7C36-E25E-1464DB086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AF376-6C5A-436C-98EB-BCA2FC428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3A55-1551-264C-82FC-C798DA3F6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97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DBC3F-E237-5A8E-5EF9-FF2D88731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81524-04A9-D06E-DFBA-7B785DF831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664B93-F3B9-4FD0-8579-9B8EBA9BA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4F47B-0981-BA98-0528-A24FCE79B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965C8-62E1-6340-A5D5-99CAB324397B}" type="datetime1">
              <a:rPr lang="en-SG" smtClean="0"/>
              <a:t>16/10/2024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BEF22A-19DB-BBD6-855F-6A1F0CA86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EBE147-67F2-668D-AF57-8B65914F0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3A55-1551-264C-82FC-C798DA3F6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910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6E12E-9550-4586-CE5B-C97E57C11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0C23D-359F-289D-F77A-4F460682C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E805A-51AC-0B8E-E35A-8A648D6B5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4D31C-C4F7-09E9-C150-F6DB649511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938104-19BB-5AE9-BDC3-4A554F1164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F5DE15-019E-C3CD-9B30-F17617039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7880-7B71-954A-A081-902EC5EF4F35}" type="datetime1">
              <a:rPr lang="en-SG" smtClean="0"/>
              <a:t>16/10/2024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3283F-0BD9-546B-73A0-22E8E8885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04197-429C-2E6A-2ACD-7FE129843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3A55-1551-264C-82FC-C798DA3F6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076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CEAFD-511F-61B1-7ECE-DE97AD7B8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2BFDC6-9277-AB3E-7762-B5886654B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7DD77-E157-304E-9C8D-5A9464E20D80}" type="datetime1">
              <a:rPr lang="en-SG" smtClean="0"/>
              <a:t>16/10/2024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36EEEF-2C5F-74EA-9408-A5EE8037D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95B3E9-75A5-DDAF-57C7-C428D6C2D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3A55-1551-264C-82FC-C798DA3F6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65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3F228-5B12-5BBE-ACCA-38933E6B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A66F9-8046-D6DB-EAF6-CC7A5FC7C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329FA-D8A6-8826-D473-AA53606B3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04638-6088-EE4B-B8A1-6A2610C268BF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69DA8-FDDA-A5A6-0572-A9EC390A6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51247-DE9D-E25E-66D4-865D0BEED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ABC0-D2FB-9E41-8044-48662017C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964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3013E-91EE-FFEE-68C2-102B40729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F5B4-1D31-4B43-BB03-91D8DAC5A555}" type="datetime1">
              <a:rPr lang="en-SG" smtClean="0"/>
              <a:t>16/10/2024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47750-81A2-1CBC-94BD-1D2A70600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1D1FB-7DE9-90A2-D27F-4F3FC8200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3A55-1551-264C-82FC-C798DA3F6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53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D074C-3714-3682-72AD-3484AF204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0382F-D07E-6336-6288-637953957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799FD-B6B0-31C3-EE7F-18CCD086F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CD27A-8AB6-1F2F-56CA-F6A718B8A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8F87B-A6C2-DE4F-823D-D6567CCE0421}" type="datetime1">
              <a:rPr lang="en-SG" smtClean="0"/>
              <a:t>16/10/2024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DCF6F-87FA-D822-3FB5-63C5102C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BA099B-4C11-4659-8B8F-48E6A7183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3A55-1551-264C-82FC-C798DA3F6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16F57-67F3-5E19-F377-683502EF2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1D2B14-E32C-B219-5BE9-99705AB4FD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B7DC5-D4C3-E12B-23E2-F1012110D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1DC4B-8596-835E-F7E5-1E4F1C847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79AF0-1279-CC4E-A747-6D8EE6FE620E}" type="datetime1">
              <a:rPr lang="en-SG" smtClean="0"/>
              <a:t>16/10/2024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40D7D-0C01-A1D2-8E71-181F1D1AC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535C54-8BCF-D6FB-8BB1-619B08FB3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3A55-1551-264C-82FC-C798DA3F6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676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93955-E1EC-D3EF-7684-3B32C77C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227C6D-FD9F-B588-909A-EC7A54642B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41967-239C-C910-2542-E2B109CA6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F0F6-EB34-F240-85A2-E87191595DCA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63B28-05DF-0AF8-1E22-7B3FBCFBF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A21C3-AFE1-4486-782B-BE8C4E162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3A55-1551-264C-82FC-C798DA3F6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596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29F9DD-DBC2-0294-78B9-81022C08D2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43F22-AF28-EDBF-A70F-294EE09EDD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B309C-8BFC-9EB8-9C70-992DF4470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29306-7B18-4B49-97E2-A9928115AFC9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88DE3-40CF-E3E9-E0A2-CDDE01987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7D274-72B4-F1EC-7C43-3E3A24C0E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3A55-1551-264C-82FC-C798DA3F6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573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DB33-E430-344F-924B-77BFA27FB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FD94DC-38D5-3941-A746-534349126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4721C-4FC5-4D4D-BF51-192BF1C5D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256D9-A983-944A-AB2E-261A29F928B8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012CD-E1BF-C946-94C2-0704F56E3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64640-D0B4-1B47-828C-E4B7049D5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D524-65B8-4349-B97B-5E16090F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17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61873-46A6-BA46-A21E-82770E784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32F2E-B0CE-D448-911A-E3FD5586F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9B059-3E63-CD41-BFA6-7283D5117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6312D-689C-B044-9E18-BC0517C75D03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E4E7-B93F-2C4E-A5F6-0C604C7AE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FE15D-8745-8B4C-BEF9-F0272626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D524-65B8-4349-B97B-5E16090F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0751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A3C7F-973F-EC45-ACCA-A787F05A4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34D3B-7A0C-7140-B834-D66E78DEB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9D05B-D1AA-1C4F-B04E-4E741BA06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ABE54-47EF-6C4B-ABF6-C7F29C1FF78D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2B959-60E4-9942-BF03-9E8F1DF3F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52C41-145B-7E4F-914A-E289B3657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D524-65B8-4349-B97B-5E16090F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757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E7D83-F3B9-E34A-A919-8C60B677D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162DD-B683-1944-8CFB-641827BA9E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31C3C-96AD-6F4B-B044-92A8D91FA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B43387-2783-E846-A2D2-802885BFB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719D-29E5-D943-A745-D82CFF366772}" type="datetime1">
              <a:rPr lang="en-SG" smtClean="0"/>
              <a:t>16/10/2024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BD80BF-783F-0B4C-84C7-0FE2EC75D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767E5F-1FA4-E54F-A037-B98665D63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D524-65B8-4349-B97B-5E16090F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464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E99F-F9ED-E545-A597-3D2F04428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5941F-4F17-DF41-9EAE-8EE1F5BC8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9DBA0D-62D7-DE47-A489-A6EB17BC3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40CD72-C909-9648-8D82-6CD07B84D1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6B965F-2E87-2743-A026-102B0EDB1A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71AA46-C7BF-C04F-BCA5-53CC1F0CB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1EFB-2A19-A84F-A5E4-B64CC4108476}" type="datetime1">
              <a:rPr lang="en-SG" smtClean="0"/>
              <a:t>16/10/2024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85E26-5992-D140-8F64-2D57B5E82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5F7F9A-4C2E-264C-B4EF-EAE9700F8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D524-65B8-4349-B97B-5E16090F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80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51707-EF84-B18A-B62C-9B5D7C14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809F1-1927-0F75-240A-F6E3D4D17C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A859F6-EA87-40C0-E4F3-304E779CE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5799A7-0AA5-2647-4503-35DD24911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0F2B-7B84-1F40-87D5-D41A0CCB8244}" type="datetime1">
              <a:rPr lang="en-SG" smtClean="0"/>
              <a:t>16/10/2024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C33EF-78A1-1AA9-87AC-A5F4A8FFE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718C4-9234-35DF-77EA-976B160E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ABC0-D2FB-9E41-8044-48662017C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439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7048B-8CFE-1E4A-B7CB-7D5BE0D8E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6174E-2050-A141-B682-6D543689D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6197-8E96-E542-937B-718C6555B6C5}" type="datetime1">
              <a:rPr lang="en-SG" smtClean="0"/>
              <a:t>16/10/2024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4648A-F11D-7143-A5EB-80B37EC07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BF1AE-EFE5-BC4A-8E8E-9E81B500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D524-65B8-4349-B97B-5E16090F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1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031FD2-577B-B448-8A83-859EFCF60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B9FE7-A82D-D740-8DD2-D91757D8F0AA}" type="datetime1">
              <a:rPr lang="en-SG" smtClean="0"/>
              <a:t>16/10/2024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9CF622-00EC-ED42-A410-3A41DBF5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5ABEA-DC4E-1946-80E4-F644EA765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D524-65B8-4349-B97B-5E16090F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938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EECCF-2FFE-DD4E-ADDF-703AAEE2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C4372-894D-EE48-A5E5-729681B82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1E76D6-FC99-8643-A360-FF6ED0F33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99DE4-662C-6944-B33A-F9C11938B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4AE8-F4ED-2640-9086-D325AF3D5FD0}" type="datetime1">
              <a:rPr lang="en-SG" smtClean="0"/>
              <a:t>16/10/2024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973C40-A6A5-9A41-8E04-8700194D2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5C1D1D-EB66-F04F-AB2A-4E1057D83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D524-65B8-4349-B97B-5E16090F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787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572AB-EE2B-494B-B708-D9C5960A3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14EB19-FF3C-5846-8BD9-5A0D256CE2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BDE2BF-D6DB-2B47-B1B7-3A424220B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81981-A0CD-5048-8257-458141B5D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70CF8-BC6D-9C46-989E-A8495A6904B7}" type="datetime1">
              <a:rPr lang="en-SG" smtClean="0"/>
              <a:t>16/10/2024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C2B24-5B74-9040-911B-8415ED94F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0F3F5-F69B-B54A-9870-27A38434B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D524-65B8-4349-B97B-5E16090F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372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A731F-C239-9E4D-B9C5-803713D93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F1F0A6-F4A2-A24D-AEBF-00336E5A08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2384E-2AF3-A643-ACF6-A5321A988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F2C8-C08B-9844-AC15-924888EC3D43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183FC-C1CF-4A4F-8F12-FD8FF4C04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3F4EE-B221-2A46-A3E3-9BF423DF9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D524-65B8-4349-B97B-5E16090F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907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7A6683-1264-D541-A548-27CB223EF4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6609D2-0340-6446-BEC7-99788D67E5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118D2-9062-8643-9B71-2B765C06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496E5-58FD-7E40-8A1C-9BD6809DC0D3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C45EF-B9F4-E54A-8DF1-117964FBA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52EC7-38AB-844C-86F8-392E79C38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D524-65B8-4349-B97B-5E16090F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159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with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A7F6F5A-6FE7-0F41-BB05-FE8619245F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2049" y="502132"/>
            <a:ext cx="7794950" cy="5292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baseline="0">
                <a:solidFill>
                  <a:srgbClr val="337176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Helvetica" charset="0"/>
              </a:defRPr>
            </a:lvl1pPr>
          </a:lstStyle>
          <a:p>
            <a:pPr lvl="0"/>
            <a:r>
              <a:rPr lang="en-GB" dirty="0"/>
              <a:t>Full page Text 2 Columns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40A10C-790B-4830-981D-34DACBA9EC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700" y="1598064"/>
            <a:ext cx="5111496" cy="44931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337176"/>
                </a:solidFill>
              </a:defRPr>
            </a:lvl1pPr>
            <a:lvl5pPr marL="0" indent="0" algn="l" defTabSz="114300" rtl="0">
              <a:buNone/>
              <a:tabLst/>
              <a:defRPr/>
            </a:lvl5pPr>
          </a:lstStyle>
          <a:p>
            <a:pPr lvl="0"/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Lorem ipsum dolor sit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amet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consectetur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elit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Cras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sapien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quam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dapibus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est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id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enim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facilisis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at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posuere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turpis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Quisque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sit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amet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dui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dui.Duis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rhoncus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velit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nec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est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condimentum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feugiat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Donec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aliquam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augue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nec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gravida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lobortis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Class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aptent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taciti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sociosqu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ad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litora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torquent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per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conubia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nostra, per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inceptos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himenaeos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Quisque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et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venenatis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sapien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</a:t>
            </a:r>
          </a:p>
          <a:p>
            <a:pPr lvl="0"/>
            <a:endParaRPr lang="en-US" sz="1800" kern="0" dirty="0">
              <a:solidFill>
                <a:srgbClr val="337176"/>
              </a:solidFill>
              <a:latin typeface="Montserrat" panose="00000500000000000000" pitchFamily="50" charset="0"/>
              <a:ea typeface="Helvetica" charset="0"/>
              <a:cs typeface="Helvetica" charset="0"/>
            </a:endParaRPr>
          </a:p>
          <a:p>
            <a:pPr lvl="0"/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Lorem ipsum dolor sit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amet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consectetur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elit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Cras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sapien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quam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dapibus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est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id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enim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facilisis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at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posuere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turpis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1368312-D1EA-4C72-8287-774B8AC199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0380" y="1598064"/>
            <a:ext cx="5111496" cy="45033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337176"/>
                </a:solidFill>
              </a:defRPr>
            </a:lvl1pPr>
            <a:lvl5pPr marL="0" indent="0" algn="l" defTabSz="114300" rtl="0">
              <a:buNone/>
              <a:tabLst/>
              <a:defRPr/>
            </a:lvl5pPr>
          </a:lstStyle>
          <a:p>
            <a:pPr lvl="0"/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Lorem ipsum dolor sit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amet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consectetur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elit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Cras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sapien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quam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dapibus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est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id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enim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facilisis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at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posuere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turpis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Quisque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sit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amet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dui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dui.Duis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rhoncus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velit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nec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est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condimentum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feugiat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Donec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aliquam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augue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nec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gravida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lobortis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Class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aptent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taciti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sociosqu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ad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litora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torquent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per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conubia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nostra, per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inceptos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himenaeos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Quisque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et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venenatis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sapien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</a:t>
            </a:r>
          </a:p>
          <a:p>
            <a:pPr lvl="0"/>
            <a:endParaRPr lang="en-US" sz="1800" kern="0" dirty="0">
              <a:solidFill>
                <a:srgbClr val="337176"/>
              </a:solidFill>
              <a:latin typeface="Montserrat" panose="00000500000000000000" pitchFamily="50" charset="0"/>
              <a:ea typeface="Helvetica" charset="0"/>
              <a:cs typeface="Helvetica" charset="0"/>
            </a:endParaRPr>
          </a:p>
          <a:p>
            <a:pPr lvl="0"/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Lorem ipsum dolor sit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amet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consectetur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elit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Cras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sapien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quam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dapibus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est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id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enim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facilisis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at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posuere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turpis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51708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76CF2-A286-8ACF-31B6-51CE9E4FC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480B89-A6D2-3631-9112-6D49442D2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2FF16-CA59-988E-0DA1-186DA993E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224C9-3135-4343-A71C-5B66D77A30B1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58342-A635-46C8-BB8B-225D1198C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9C215-8DD9-0B5B-0ADB-5F1363035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8425-5B9B-DD45-A46B-33BE565F3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749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52F02-8BC8-8B11-08E9-2815F893C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C72A0-1A16-ABFC-3243-5CFEA50D5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3BF3F-6FAE-CAE0-F3F3-EACFBA22E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2DD-3322-EB4E-A405-350EBA78C369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82578-3DFE-FFB0-9F54-1DA1ECFA2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2862B-53C2-D7D1-006B-C468FA3AE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8425-5B9B-DD45-A46B-33BE565F3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01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6758-4755-BA47-91F1-2CAA13399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29464-FDDE-90ED-E3AF-EC7C0B628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DA81F-5AE6-304A-BA42-F322B9829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B0A80-237A-0241-9A49-8A704E8985C8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80BA1-2F45-D3B0-C571-84D405B1A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F7829-D5D1-F275-4AAD-96968E991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8425-5B9B-DD45-A46B-33BE565F3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75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93713-8016-AB7E-E085-6073679F9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25C09A-A6CE-5B7E-B91A-8AD6EE1A8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D87BCF-2523-47B8-5F2A-0E930DA87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25CE0D-9964-7AA7-BDF7-4028C74C33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189B94-B833-C680-193A-9815A37DC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09657D-AB3F-FF42-9E6B-1AB7BD5C3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81B03-6C83-8148-91FA-A3F8BCA8E326}" type="datetime1">
              <a:rPr lang="en-SG" smtClean="0"/>
              <a:t>16/10/2024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06D2F5-32FB-4FB2-B172-D39586ED0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61AF4F-2D96-2E2C-DA1D-B5DE44ABE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ABC0-D2FB-9E41-8044-48662017C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96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799FE-42CC-2F61-D5C9-8C35940B4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C4437-A8D3-82BB-AA29-CA3C4F8DCB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5C1D1A-A3D5-ED34-A8F7-AA3B3CED2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523A38-8ADC-AF7A-AD7B-7CCDFE398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48949-89AE-F343-8F33-EDF15322C6D6}" type="datetime1">
              <a:rPr lang="en-SG" smtClean="0"/>
              <a:t>16/10/2024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CDD576-FDB1-881C-0054-D2D92C450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E63334-C33E-1696-0EF1-A9E03835C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8425-5B9B-DD45-A46B-33BE565F3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1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169C3-677D-D2EA-DE39-B68BCC6F8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D24C21-69CD-37C6-C0BF-088CC9837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B5161-70BC-FDE3-8519-04C3680F4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507D91-4DC5-C520-8A16-504B9D2F0F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331852-78DA-94FE-7FE8-9AF7D37020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E58074-4D3D-2287-1FC3-E2AD967CF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8A9D-FCFA-AE41-AA1B-870B9AB1BB22}" type="datetime1">
              <a:rPr lang="en-SG" smtClean="0"/>
              <a:t>16/10/2024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C8D987-3458-A891-70BB-1FBD4EAA2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1069BE-D118-E4A3-AC68-D18611F9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8425-5B9B-DD45-A46B-33BE565F3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683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24B4F-64EA-177C-5908-8E98CDD46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440E46-D9C2-22E1-B780-9F1DE0727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2301D-2D4E-CB44-945A-5F68E8A1D694}" type="datetime1">
              <a:rPr lang="en-SG" smtClean="0"/>
              <a:t>16/10/2024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B411D-7F4C-49C2-A538-87FBF15F7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B0D4E0-01D0-BD39-3FF5-0CCE10984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8425-5B9B-DD45-A46B-33BE565F3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164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F95968-088C-42BF-CECD-75BA9DFBC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E841-2CF6-C141-96D0-F4F8634C96D8}" type="datetime1">
              <a:rPr lang="en-SG" smtClean="0"/>
              <a:t>16/10/2024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F97F17-BFD0-3BA0-3B52-0909E3667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D584E-B30F-62FD-9E80-2B89FDC14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8425-5B9B-DD45-A46B-33BE565F3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745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8653A-0B30-E0E5-D187-D5A99E46B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96B76-C660-4DE6-A80F-D953D1710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7A9196-BD28-CF6D-ECCF-1C5913D5E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F3E48-A9A0-5166-A7CE-511A92899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7231-7533-F447-8BF9-FA6183CDC2F9}" type="datetime1">
              <a:rPr lang="en-SG" smtClean="0"/>
              <a:t>16/10/2024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D7C5F-EF1A-C9F3-2087-6D71EBA7F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048407-F230-76A6-2B6B-D688A7CD2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8425-5B9B-DD45-A46B-33BE565F3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466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0A900-7A11-EDDC-ED0D-5C1A5EC85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6FE315-D8AB-1B6E-712D-160D161F69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40713-7528-DEDC-58E4-ED6BA5048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6938D-D7B0-72D5-7D47-9BE7D8374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8DC3-2360-234F-8DD5-6A6E92EA5402}" type="datetime1">
              <a:rPr lang="en-SG" smtClean="0"/>
              <a:t>16/10/2024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F83F7-7C0E-650E-636A-AAA5261A9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C124A6-BD80-0719-A298-569F0518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8425-5B9B-DD45-A46B-33BE565F3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18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D6CE2-0F7A-C640-695D-B591C0D01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E8F4B7-C963-749F-C310-B8A8759D4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6ABEC-C141-89D0-92DA-D52FE4A02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0A6F4-9DEB-B247-9813-53B1891A8FA0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DEB90-4DAE-9960-E1BE-02D2CD016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3EA13-8326-DA67-A38A-659F7E8D5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8425-5B9B-DD45-A46B-33BE565F3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418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AC6630-E588-4442-F0FE-A2F8313B77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69279-61A7-FA88-0C14-8FD59BEF2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09141-223A-63DC-B623-D523F9984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47A9E-63DC-5F49-B114-6053EF844832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7DF8F-A4C6-AE75-DAA8-62097C2FE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8B8E3-46D0-ABBD-9DAD-3A93752FF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8425-5B9B-DD45-A46B-33BE565F3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0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E818358-B421-450A-B8F1-3DA8EF689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58" y="499631"/>
            <a:ext cx="11725485" cy="307777"/>
          </a:xfrm>
        </p:spPr>
        <p:txBody>
          <a:bodyPr anchor="b"/>
          <a:lstStyle>
            <a:lvl1pPr>
              <a:defRPr kumimoji="0" lang="en-US" sz="2000" b="1" i="0" u="none" strike="noStrike" kern="1200" cap="none" spc="0" normalizeH="0" baseline="0" dirty="0">
                <a:ln>
                  <a:noFill/>
                </a:ln>
                <a:solidFill>
                  <a:srgbClr val="5D9E54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8CBF806-6C63-4FFF-B196-466720F1BD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3411" y="6567093"/>
            <a:ext cx="3611563" cy="153888"/>
          </a:xfrm>
        </p:spPr>
        <p:txBody>
          <a:bodyPr anchor="b"/>
          <a:lstStyle>
            <a:lvl1pPr>
              <a:defRPr kumimoji="0" lang="en-US" sz="1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02A8E47D-3869-4E0B-B244-BE3182641B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xfrm>
            <a:off x="0" y="1019131"/>
            <a:ext cx="3794760" cy="242053"/>
          </a:xfrm>
          <a:custGeom>
            <a:avLst/>
            <a:gdLst>
              <a:gd name="connsiteX0" fmla="*/ 0 w 3414430"/>
              <a:gd name="connsiteY0" fmla="*/ 0 h 242053"/>
              <a:gd name="connsiteX1" fmla="*/ 3414430 w 3414430"/>
              <a:gd name="connsiteY1" fmla="*/ 0 h 242053"/>
              <a:gd name="connsiteX2" fmla="*/ 3362980 w 3414430"/>
              <a:gd name="connsiteY2" fmla="*/ 242053 h 242053"/>
              <a:gd name="connsiteX3" fmla="*/ 0 w 3414430"/>
              <a:gd name="connsiteY3" fmla="*/ 242053 h 24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4430" h="242053">
                <a:moveTo>
                  <a:pt x="0" y="0"/>
                </a:moveTo>
                <a:lnTo>
                  <a:pt x="3414430" y="0"/>
                </a:lnTo>
                <a:lnTo>
                  <a:pt x="3362980" y="242053"/>
                </a:lnTo>
                <a:lnTo>
                  <a:pt x="0" y="242053"/>
                </a:ln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txBody>
          <a:bodyPr vert="horz" wrap="square" lIns="274320" tIns="36036" rIns="0" bIns="36036" rtlCol="0" anchor="t">
            <a:noAutofit/>
          </a:bodyPr>
          <a:lstStyle>
            <a:lvl1pPr>
              <a:defRPr kumimoji="0" lang="en-US" sz="1100" b="1" i="0" u="none" strike="noStrike" kern="1200" cap="all" spc="10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defRPr>
            </a:lvl1pPr>
          </a:lstStyle>
          <a:p>
            <a:pPr marR="0" lvl="0" defTabSz="91440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2094080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DB33-E430-344F-924B-77BFA27FB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FD94DC-38D5-3941-A746-534349126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4721C-4FC5-4D4D-BF51-192BF1C5D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01BB-5187-0146-B2DA-E3ED9C735018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012CD-E1BF-C946-94C2-0704F56E3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64640-D0B4-1B47-828C-E4B7049D5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D524-65B8-4349-B97B-5E16090F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86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68747-E560-7E61-67C1-2F93E2FDF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E3D048-635F-C67C-A8F6-441FE454D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A684-421F-1042-AD85-62A9B724D81F}" type="datetime1">
              <a:rPr lang="en-SG" smtClean="0"/>
              <a:t>16/10/2024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98DC93-8D35-0495-CBB8-191D2FBB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3A7CEF-F9B7-137D-BC39-00A40745C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ABC0-D2FB-9E41-8044-48662017C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009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61873-46A6-BA46-A21E-82770E784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32F2E-B0CE-D448-911A-E3FD5586F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9B059-3E63-CD41-BFA6-7283D5117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C472-4C5E-FC43-8EC4-9FDB6277BB70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E4E7-B93F-2C4E-A5F6-0C604C7AE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FE15D-8745-8B4C-BEF9-F0272626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D524-65B8-4349-B97B-5E16090F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425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A3C7F-973F-EC45-ACCA-A787F05A4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34D3B-7A0C-7140-B834-D66E78DEB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9D05B-D1AA-1C4F-B04E-4E741BA06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811A9-3081-F94E-A600-4D0EDBE1B4BB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2B959-60E4-9942-BF03-9E8F1DF3F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52C41-145B-7E4F-914A-E289B3657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D524-65B8-4349-B97B-5E16090F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211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E7D83-F3B9-E34A-A919-8C60B677D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162DD-B683-1944-8CFB-641827BA9E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31C3C-96AD-6F4B-B044-92A8D91FA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B43387-2783-E846-A2D2-802885BFB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D764-46B3-5141-AC77-4AB1352B80B3}" type="datetime1">
              <a:rPr lang="en-SG" smtClean="0"/>
              <a:t>16/10/2024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BD80BF-783F-0B4C-84C7-0FE2EC75D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767E5F-1FA4-E54F-A037-B98665D63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D524-65B8-4349-B97B-5E16090F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966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E99F-F9ED-E545-A597-3D2F04428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5941F-4F17-DF41-9EAE-8EE1F5BC8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9DBA0D-62D7-DE47-A489-A6EB17BC3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40CD72-C909-9648-8D82-6CD07B84D1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6B965F-2E87-2743-A026-102B0EDB1A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71AA46-C7BF-C04F-BCA5-53CC1F0CB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CF5E4-8BD0-284F-B9A9-3C31138798D5}" type="datetime1">
              <a:rPr lang="en-SG" smtClean="0"/>
              <a:t>16/10/2024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85E26-5992-D140-8F64-2D57B5E82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5F7F9A-4C2E-264C-B4EF-EAE9700F8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D524-65B8-4349-B97B-5E16090F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373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7048B-8CFE-1E4A-B7CB-7D5BE0D8E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6174E-2050-A141-B682-6D543689D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DADC0-BDD3-014E-B369-8AE77E121697}" type="datetime1">
              <a:rPr lang="en-SG" smtClean="0"/>
              <a:t>16/10/2024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4648A-F11D-7143-A5EB-80B37EC07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BF1AE-EFE5-BC4A-8E8E-9E81B500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D524-65B8-4349-B97B-5E16090F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0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031FD2-577B-B448-8A83-859EFCF60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2C9D-7EE9-B94C-A4F0-92868CBBFC5A}" type="datetime1">
              <a:rPr lang="en-SG" smtClean="0"/>
              <a:t>16/10/2024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9CF622-00EC-ED42-A410-3A41DBF5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5ABEA-DC4E-1946-80E4-F644EA765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D524-65B8-4349-B97B-5E16090F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349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EECCF-2FFE-DD4E-ADDF-703AAEE2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C4372-894D-EE48-A5E5-729681B82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1E76D6-FC99-8643-A360-FF6ED0F33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99DE4-662C-6944-B33A-F9C11938B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B0B99-703E-9B40-B6A4-A2C808DAD1F5}" type="datetime1">
              <a:rPr lang="en-SG" smtClean="0"/>
              <a:t>16/10/2024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973C40-A6A5-9A41-8E04-8700194D2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5C1D1D-EB66-F04F-AB2A-4E1057D83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D524-65B8-4349-B97B-5E16090F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225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572AB-EE2B-494B-B708-D9C5960A3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14EB19-FF3C-5846-8BD9-5A0D256CE2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BDE2BF-D6DB-2B47-B1B7-3A424220B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81981-A0CD-5048-8257-458141B5D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AF7D-398D-DD4D-BB06-07571DAE24DA}" type="datetime1">
              <a:rPr lang="en-SG" smtClean="0"/>
              <a:t>16/10/2024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C2B24-5B74-9040-911B-8415ED94F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0F3F5-F69B-B54A-9870-27A38434B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D524-65B8-4349-B97B-5E16090F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236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A731F-C239-9E4D-B9C5-803713D93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F1F0A6-F4A2-A24D-AEBF-00336E5A08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2384E-2AF3-A643-ACF6-A5321A988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2EB5E-423A-5247-8936-8DCFA03AC5D0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183FC-C1CF-4A4F-8F12-FD8FF4C04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3F4EE-B221-2A46-A3E3-9BF423DF9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D524-65B8-4349-B97B-5E16090F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454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7A6683-1264-D541-A548-27CB223EF4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6609D2-0340-6446-BEC7-99788D67E5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118D2-9062-8643-9B71-2B765C06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2121B-7343-B346-9CFF-89C7707D4B29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C45EF-B9F4-E54A-8DF1-117964FBA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52EC7-38AB-844C-86F8-392E79C38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D524-65B8-4349-B97B-5E16090F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91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4472C5-9947-0930-69FD-EBFDB072B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51652-23FF-474E-B103-6986638A764E}" type="datetime1">
              <a:rPr lang="en-SG" smtClean="0"/>
              <a:t>16/10/2024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E17E8B-4099-AC41-C91F-185174CB4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BABF9-F052-5EF9-3121-08AF92CE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ABC0-D2FB-9E41-8044-48662017C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470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07591" y="1291573"/>
            <a:ext cx="10624588" cy="4598591"/>
          </a:xfrm>
          <a:prstGeom prst="rect">
            <a:avLst/>
          </a:prstGeom>
        </p:spPr>
        <p:txBody>
          <a:bodyPr/>
          <a:lstStyle>
            <a:lvl1pPr marL="171446" indent="-171446">
              <a:buClr>
                <a:srgbClr val="B0C8A0"/>
              </a:buClr>
              <a:buFont typeface="Wingdings" charset="2"/>
              <a:buChar char="§"/>
              <a:defRPr sz="2000" b="1" baseline="0">
                <a:solidFill>
                  <a:srgbClr val="3C3C3C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07989" y="606425"/>
            <a:ext cx="5185291" cy="414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25" b="1" baseline="0">
                <a:solidFill>
                  <a:srgbClr val="3C3C3C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Title – Bullet point size 20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8636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ith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A7F6F5A-6FE7-0F41-BB05-FE8619245F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2049" y="502132"/>
            <a:ext cx="7794950" cy="5292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baseline="0">
                <a:solidFill>
                  <a:srgbClr val="337176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Helvetica" charset="0"/>
              </a:defRPr>
            </a:lvl1pPr>
          </a:lstStyle>
          <a:p>
            <a:pPr lvl="0"/>
            <a:r>
              <a:rPr lang="en-GB" dirty="0"/>
              <a:t>Full page Text 2 Columns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40A10C-790B-4830-981D-34DACBA9EC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700" y="1598064"/>
            <a:ext cx="5111496" cy="44931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337176"/>
                </a:solidFill>
              </a:defRPr>
            </a:lvl1pPr>
            <a:lvl5pPr marL="0" indent="0" algn="l" defTabSz="114300" rtl="0">
              <a:buNone/>
              <a:tabLst/>
              <a:defRPr/>
            </a:lvl5pPr>
          </a:lstStyle>
          <a:p>
            <a:pPr lvl="0"/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Lorem ipsum dolor sit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amet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consectetur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elit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Cras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sapien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quam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dapibus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est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id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enim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facilisis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at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posuere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turpis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Quisque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sit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amet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dui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dui.Duis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rhoncus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velit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nec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est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condimentum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feugiat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Donec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aliquam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augue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nec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gravida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lobortis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Class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aptent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taciti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sociosqu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ad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litora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torquent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per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conubia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nostra, per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inceptos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himenaeos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Quisque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et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venenatis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sapien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</a:t>
            </a:r>
          </a:p>
          <a:p>
            <a:pPr lvl="0"/>
            <a:endParaRPr lang="en-US" sz="1800" kern="0" dirty="0">
              <a:solidFill>
                <a:srgbClr val="337176"/>
              </a:solidFill>
              <a:latin typeface="Montserrat" panose="00000500000000000000" pitchFamily="50" charset="0"/>
              <a:ea typeface="Helvetica" charset="0"/>
              <a:cs typeface="Helvetica" charset="0"/>
            </a:endParaRPr>
          </a:p>
          <a:p>
            <a:pPr lvl="0"/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Lorem ipsum dolor sit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amet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consectetur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elit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Cras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sapien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quam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dapibus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est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id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enim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facilisis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at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posuere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turpis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1368312-D1EA-4C72-8287-774B8AC199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0380" y="1598064"/>
            <a:ext cx="5111496" cy="45033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337176"/>
                </a:solidFill>
              </a:defRPr>
            </a:lvl1pPr>
            <a:lvl5pPr marL="0" indent="0" algn="l" defTabSz="114300" rtl="0">
              <a:buNone/>
              <a:tabLst/>
              <a:defRPr/>
            </a:lvl5pPr>
          </a:lstStyle>
          <a:p>
            <a:pPr lvl="0"/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Lorem ipsum dolor sit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amet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consectetur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elit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Cras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sapien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quam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dapibus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est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id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enim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facilisis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at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posuere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turpis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Quisque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sit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amet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dui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dui.Duis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rhoncus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velit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nec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est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condimentum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feugiat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Donec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aliquam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augue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nec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gravida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lobortis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Class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aptent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taciti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sociosqu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ad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litora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torquent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per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conubia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nostra, per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inceptos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himenaeos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Quisque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et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venenatis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sapien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</a:t>
            </a:r>
          </a:p>
          <a:p>
            <a:pPr lvl="0"/>
            <a:endParaRPr lang="en-US" sz="1800" kern="0" dirty="0">
              <a:solidFill>
                <a:srgbClr val="337176"/>
              </a:solidFill>
              <a:latin typeface="Montserrat" panose="00000500000000000000" pitchFamily="50" charset="0"/>
              <a:ea typeface="Helvetica" charset="0"/>
              <a:cs typeface="Helvetica" charset="0"/>
            </a:endParaRPr>
          </a:p>
          <a:p>
            <a:pPr lvl="0"/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Lorem ipsum dolor sit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amet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consectetur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elit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Cras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sapien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quam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dapibus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est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id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enim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facilisis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at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posuere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turpis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13180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8988" y="-6684720"/>
            <a:ext cx="12363448" cy="1219786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99419" y="6284038"/>
            <a:ext cx="28222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01/01/2015</a:t>
            </a:r>
            <a:endParaRPr lang="en-US" sz="1050" b="1" dirty="0">
              <a:solidFill>
                <a:schemeClr val="bg1">
                  <a:lumMod val="7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99519" y="6252508"/>
            <a:ext cx="51710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87544" y="4920800"/>
            <a:ext cx="6719579" cy="7364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50" b="1" i="0" baseline="0">
                <a:solidFill>
                  <a:srgbClr val="5B5B5B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87546" y="5688799"/>
            <a:ext cx="3444215" cy="486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75" b="1" i="0" baseline="0">
                <a:solidFill>
                  <a:srgbClr val="B0C8A0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83974" y="-825794"/>
            <a:ext cx="842127" cy="357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385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76CF2-A286-8ACF-31B6-51CE9E4FC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480B89-A6D2-3631-9112-6D49442D2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2FF16-CA59-988E-0DA1-186DA993E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58342-A635-46C8-BB8B-225D1198C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9C215-8DD9-0B5B-0ADB-5F1363035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8425-5B9B-DD45-A46B-33BE565F3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06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52F02-8BC8-8B11-08E9-2815F893C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C72A0-1A16-ABFC-3243-5CFEA50D5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3BF3F-6FAE-CAE0-F3F3-EACFBA22E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82578-3DFE-FFB0-9F54-1DA1ECFA2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2862B-53C2-D7D1-006B-C468FA3AE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8425-5B9B-DD45-A46B-33BE565F3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604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6758-4755-BA47-91F1-2CAA13399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29464-FDDE-90ED-E3AF-EC7C0B628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DA81F-5AE6-304A-BA42-F322B9829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80BA1-2F45-D3B0-C571-84D405B1A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F7829-D5D1-F275-4AAD-96968E991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8425-5B9B-DD45-A46B-33BE565F3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061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799FE-42CC-2F61-D5C9-8C35940B4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C4437-A8D3-82BB-AA29-CA3C4F8DCB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5C1D1A-A3D5-ED34-A8F7-AA3B3CED2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523A38-8ADC-AF7A-AD7B-7CCDFE398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CDD576-FDB1-881C-0054-D2D92C450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E63334-C33E-1696-0EF1-A9E03835C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8425-5B9B-DD45-A46B-33BE565F3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000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169C3-677D-D2EA-DE39-B68BCC6F8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D24C21-69CD-37C6-C0BF-088CC9837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B5161-70BC-FDE3-8519-04C3680F4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507D91-4DC5-C520-8A16-504B9D2F0F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331852-78DA-94FE-7FE8-9AF7D37020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E58074-4D3D-2287-1FC3-E2AD967CF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C8D987-3458-A891-70BB-1FBD4EAA2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1069BE-D118-E4A3-AC68-D18611F9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8425-5B9B-DD45-A46B-33BE565F3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866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24B4F-64EA-177C-5908-8E98CDD46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440E46-D9C2-22E1-B780-9F1DE0727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B411D-7F4C-49C2-A538-87FBF15F7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B0D4E0-01D0-BD39-3FF5-0CCE10984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8425-5B9B-DD45-A46B-33BE565F3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8518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F95968-088C-42BF-CECD-75BA9DFBC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F97F17-BFD0-3BA0-3B52-0909E3667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D584E-B30F-62FD-9E80-2B89FDC14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8425-5B9B-DD45-A46B-33BE565F3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8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CD6FF-BB76-5B17-FA6F-55537F90E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8D5BB-95FC-8412-5DB1-241FEF4DA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C1262-7E46-2E93-82A2-634BEB95B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6F8CE9-6CD4-C727-000E-C6117BF70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45B93-1261-0344-84F0-93E8A978BC90}" type="datetime1">
              <a:rPr lang="en-SG" smtClean="0"/>
              <a:t>16/10/2024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9C508-49DF-2839-82F1-8CD1F5FF7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E3C80-F84D-CAB6-31ED-16C326C6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ABC0-D2FB-9E41-8044-48662017C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81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8653A-0B30-E0E5-D187-D5A99E46B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96B76-C660-4DE6-A80F-D953D1710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7A9196-BD28-CF6D-ECCF-1C5913D5E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F3E48-A9A0-5166-A7CE-511A92899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D7C5F-EF1A-C9F3-2087-6D71EBA7F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048407-F230-76A6-2B6B-D688A7CD2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8425-5B9B-DD45-A46B-33BE565F3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663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0A900-7A11-EDDC-ED0D-5C1A5EC85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6FE315-D8AB-1B6E-712D-160D161F69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40713-7528-DEDC-58E4-ED6BA5048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6938D-D7B0-72D5-7D47-9BE7D8374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F83F7-7C0E-650E-636A-AAA5261A9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C124A6-BD80-0719-A298-569F0518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8425-5B9B-DD45-A46B-33BE565F3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363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D6CE2-0F7A-C640-695D-B591C0D01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E8F4B7-C963-749F-C310-B8A8759D4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6ABEC-C141-89D0-92DA-D52FE4A02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DEB90-4DAE-9960-E1BE-02D2CD016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3EA13-8326-DA67-A38A-659F7E8D5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8425-5B9B-DD45-A46B-33BE565F3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194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AC6630-E588-4442-F0FE-A2F8313B77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69279-61A7-FA88-0C14-8FD59BEF2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09141-223A-63DC-B623-D523F9984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7DF8F-A4C6-AE75-DAA8-62097C2FE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8B8E3-46D0-ABBD-9DAD-3A93752FF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8425-5B9B-DD45-A46B-33BE565F3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686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E818358-B421-450A-B8F1-3DA8EF689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58" y="499631"/>
            <a:ext cx="11725485" cy="307777"/>
          </a:xfrm>
        </p:spPr>
        <p:txBody>
          <a:bodyPr anchor="b"/>
          <a:lstStyle>
            <a:lvl1pPr>
              <a:defRPr kumimoji="0" lang="en-US" sz="2000" b="1" i="0" u="none" strike="noStrike" kern="1200" cap="none" spc="0" normalizeH="0" baseline="0" dirty="0">
                <a:ln>
                  <a:noFill/>
                </a:ln>
                <a:solidFill>
                  <a:srgbClr val="5D9E54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8CBF806-6C63-4FFF-B196-466720F1BD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3411" y="6567093"/>
            <a:ext cx="3611563" cy="153888"/>
          </a:xfrm>
        </p:spPr>
        <p:txBody>
          <a:bodyPr anchor="b"/>
          <a:lstStyle>
            <a:lvl1pPr>
              <a:defRPr kumimoji="0" lang="en-US" sz="1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02A8E47D-3869-4E0B-B244-BE3182641B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xfrm>
            <a:off x="0" y="1019131"/>
            <a:ext cx="3794760" cy="242053"/>
          </a:xfrm>
          <a:custGeom>
            <a:avLst/>
            <a:gdLst>
              <a:gd name="connsiteX0" fmla="*/ 0 w 3414430"/>
              <a:gd name="connsiteY0" fmla="*/ 0 h 242053"/>
              <a:gd name="connsiteX1" fmla="*/ 3414430 w 3414430"/>
              <a:gd name="connsiteY1" fmla="*/ 0 h 242053"/>
              <a:gd name="connsiteX2" fmla="*/ 3362980 w 3414430"/>
              <a:gd name="connsiteY2" fmla="*/ 242053 h 242053"/>
              <a:gd name="connsiteX3" fmla="*/ 0 w 3414430"/>
              <a:gd name="connsiteY3" fmla="*/ 242053 h 24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4430" h="242053">
                <a:moveTo>
                  <a:pt x="0" y="0"/>
                </a:moveTo>
                <a:lnTo>
                  <a:pt x="3414430" y="0"/>
                </a:lnTo>
                <a:lnTo>
                  <a:pt x="3362980" y="242053"/>
                </a:lnTo>
                <a:lnTo>
                  <a:pt x="0" y="242053"/>
                </a:ln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txBody>
          <a:bodyPr vert="horz" wrap="square" lIns="274320" tIns="36036" rIns="0" bIns="36036" rtlCol="0" anchor="t">
            <a:noAutofit/>
          </a:bodyPr>
          <a:lstStyle>
            <a:lvl1pPr>
              <a:defRPr kumimoji="0" lang="en-US" sz="1100" b="1" i="0" u="none" strike="noStrike" kern="1200" cap="all" spc="10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defRPr>
            </a:lvl1pPr>
          </a:lstStyle>
          <a:p>
            <a:pPr marR="0" lvl="0" defTabSz="91440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080967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83878-9AD3-46F9-9BBB-CE04A7668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F9C22D-4DD8-421E-9B67-6E5391DCF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218C9-399F-4CB8-8BD3-E43B526DC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D2766-8800-49EC-A2A9-C9045F407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2DA3E-5E8B-413E-8329-364FA0CB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59C2-4553-456A-B9D9-EF8338C21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523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F66B7-E05D-4FBB-825E-8F20D8D82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50B68-3139-4EF3-95FF-82F8A49B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245E6-E870-41C5-94A8-A69F42EE8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B5C09-FAF0-46A5-8296-AA84FEC9C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7A5EA-D073-446B-8670-3D1E6045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59C2-4553-456A-B9D9-EF8338C21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276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0E24-7E75-4A8C-9746-24F00DD3F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27FD0-92C1-47B6-BB52-2A9BD21FE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10BD6-C67A-43DD-8FDD-94A4EFA83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41FB7-E373-4F70-83B2-2E5457D9A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6B4F9-0FBF-4D4A-A88A-06147C9CA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59C2-4553-456A-B9D9-EF8338C21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920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FFB56-F192-443B-AEC4-D24D6E3FD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D3CA8-8CBA-44CA-97AD-361C777D40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7729FB-37B2-4D80-8C5B-CA29C5F90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170EF1-787E-410F-9151-AE6E1DEA5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CB2770-CF05-44DE-8B3A-BB84BD1F0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56332-454E-4F73-B126-14154CC3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59C2-4553-456A-B9D9-EF8338C21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32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21E05-688C-44D6-AB61-6455E4767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09142-FD7B-4E5E-B136-5F7B4838A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5A45DF-5D7C-42E5-B02D-E1DBF992A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AB55B5-FA35-4329-8D20-F0B1AA2FB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8B1DF8-809F-44BA-B4C3-2910709A6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77818-9DC6-4BCA-AB0C-4BE414E28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311CEE-BCE2-43B9-BBFE-D235A2026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1885CD-4BF4-40C6-9156-6D0473F9B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59C2-4553-456A-B9D9-EF8338C21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04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4B653-CA7B-267B-F350-5EB92563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06BD57-ECE9-EBF8-584F-068885C16B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872118-7DA0-1F80-4CB0-0D73123FC6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7A416-1A5A-0671-3CA7-1D545AA55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2961C-BAD8-FE46-8172-1DB18AE1DDC3}" type="datetime1">
              <a:rPr lang="en-SG" smtClean="0"/>
              <a:t>16/10/2024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1D1A67-8542-27B3-0415-D67F9257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F17249-6401-DDF2-2D49-A24CEB978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ABC0-D2FB-9E41-8044-48662017C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726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F20EA-AF67-4011-B59D-32E066587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86E98F-F0CC-49D4-988B-0EC548AC3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45599-4374-46FC-A9C4-A831C62C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138310-5F34-47BB-BB0A-F490C3E2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59C2-4553-456A-B9D9-EF8338C21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960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52B178-F6DE-4CBD-9F25-18016F697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12BB5-EB70-4F65-8112-2BD8A4FB6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D39AE-47E9-47DD-9071-69647A973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59C2-4553-456A-B9D9-EF8338C21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629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96122-6FFA-412B-8A1D-B7497CA6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FF98D-C9B6-4F21-9379-97868C071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71E39E-A78A-4477-B071-F255B8F66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D8F95B-1B8C-4FA3-8FFD-916F1279C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46053-C777-4D06-B476-99E59723F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2A23E-DAFA-4614-8225-072431F8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59C2-4553-456A-B9D9-EF8338C21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679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999A4-0AB2-4E1F-86DD-BA3D6492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8D2E7A-03AB-4C2E-BBDC-E348C3C32F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13B96-63AC-4985-87C0-55A0A0AE6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90532C-1A24-42A1-BCD4-77231A5E6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6FD2E6-5A17-453C-AF8B-C313F31B8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38EDD-052D-4372-B0D8-F2A085DD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59C2-4553-456A-B9D9-EF8338C21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196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DBF3-20B0-4DBF-BBA5-324946226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B17FFE-305E-472A-A264-8A2B0801E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AF0D7-5BB5-464C-BDA0-49ACE76D6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E8FBD-7E9D-4233-BE28-D111589A8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AE03B-9CD0-45D1-9D4B-C13CE670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59C2-4553-456A-B9D9-EF8338C21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080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468483-1414-4137-A4BD-38B6D0188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A651B5-1E7F-46FE-A8AB-F3D5950A8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328E3-A17C-4C9F-878E-59A06FC00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8667A-0FB9-4653-83A0-20B0AB6F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8247B-DFA3-410A-8FAC-CB4F30414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59C2-4553-456A-B9D9-EF8338C21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6776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ith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A7F6F5A-6FE7-0F41-BB05-FE8619245F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2049" y="502132"/>
            <a:ext cx="7794950" cy="5292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baseline="0">
                <a:solidFill>
                  <a:srgbClr val="337176"/>
                </a:solidFill>
                <a:latin typeface="Montserrat" panose="00000500000000000000" pitchFamily="50" charset="0"/>
                <a:ea typeface="Montserrat" panose="00000500000000000000" pitchFamily="50" charset="0"/>
                <a:cs typeface="Helvetica" charset="0"/>
              </a:defRPr>
            </a:lvl1pPr>
          </a:lstStyle>
          <a:p>
            <a:pPr lvl="0"/>
            <a:r>
              <a:rPr lang="en-GB" dirty="0"/>
              <a:t>Full page Text 2 Columns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40A10C-790B-4830-981D-34DACBA9EC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700" y="1598064"/>
            <a:ext cx="5111496" cy="44931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337176"/>
                </a:solidFill>
              </a:defRPr>
            </a:lvl1pPr>
            <a:lvl5pPr marL="0" indent="0" algn="l" defTabSz="114300" rtl="0">
              <a:buNone/>
              <a:tabLst/>
              <a:defRPr/>
            </a:lvl5pPr>
          </a:lstStyle>
          <a:p>
            <a:pPr lvl="0"/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Lorem ipsum dolor sit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amet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consectetur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elit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Cras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sapien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quam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dapibus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est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id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enim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facilisis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at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posuere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turpis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Quisque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sit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amet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dui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dui.Duis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rhoncus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velit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nec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est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condimentum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feugiat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Donec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aliquam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augue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nec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gravida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lobortis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Class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aptent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taciti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sociosqu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ad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litora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torquent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per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conubia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nostra, per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inceptos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himenaeos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Quisque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et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venenatis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sapien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</a:t>
            </a:r>
          </a:p>
          <a:p>
            <a:pPr lvl="0"/>
            <a:endParaRPr lang="en-US" sz="1800" kern="0" dirty="0">
              <a:solidFill>
                <a:srgbClr val="337176"/>
              </a:solidFill>
              <a:latin typeface="Montserrat" panose="00000500000000000000" pitchFamily="50" charset="0"/>
              <a:ea typeface="Helvetica" charset="0"/>
              <a:cs typeface="Helvetica" charset="0"/>
            </a:endParaRPr>
          </a:p>
          <a:p>
            <a:pPr lvl="0"/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Lorem ipsum dolor sit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amet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consectetur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elit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Cras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sapien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quam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dapibus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est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id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enim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facilisis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at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posuere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turpis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1368312-D1EA-4C72-8287-774B8AC199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0380" y="1598064"/>
            <a:ext cx="5111496" cy="45033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337176"/>
                </a:solidFill>
              </a:defRPr>
            </a:lvl1pPr>
            <a:lvl5pPr marL="0" indent="0" algn="l" defTabSz="114300" rtl="0">
              <a:buNone/>
              <a:tabLst/>
              <a:defRPr/>
            </a:lvl5pPr>
          </a:lstStyle>
          <a:p>
            <a:pPr lvl="0"/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Lorem ipsum dolor sit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amet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consectetur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elit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Cras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sapien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quam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dapibus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est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id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enim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facilisis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at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posuere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turpis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Quisque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sit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amet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dui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dui.Duis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rhoncus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velit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nec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est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condimentum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feugiat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Donec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aliquam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augue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nec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gravida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lobortis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Class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aptent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taciti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sociosqu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ad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litora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torquent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per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conubia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nostra, per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inceptos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himenaeos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Quisque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et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venenatis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sapien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</a:t>
            </a:r>
          </a:p>
          <a:p>
            <a:pPr lvl="0"/>
            <a:endParaRPr lang="en-US" sz="1800" kern="0" dirty="0">
              <a:solidFill>
                <a:srgbClr val="337176"/>
              </a:solidFill>
              <a:latin typeface="Montserrat" panose="00000500000000000000" pitchFamily="50" charset="0"/>
              <a:ea typeface="Helvetica" charset="0"/>
              <a:cs typeface="Helvetica" charset="0"/>
            </a:endParaRPr>
          </a:p>
          <a:p>
            <a:pPr lvl="0"/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Lorem ipsum dolor sit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amet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consectetur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elit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Cras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sapien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quam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 Sed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dapibus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est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id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enim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facilisis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, at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posuere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turpis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 </a:t>
            </a:r>
            <a:r>
              <a:rPr lang="en-US" sz="1800" kern="0" dirty="0" err="1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adipiscing</a:t>
            </a:r>
            <a:r>
              <a:rPr lang="en-US" sz="1800" kern="0" dirty="0">
                <a:solidFill>
                  <a:srgbClr val="337176"/>
                </a:solidFill>
                <a:latin typeface="Montserrat" panose="00000500000000000000" pitchFamily="50" charset="0"/>
                <a:ea typeface="Helvetica" charset="0"/>
                <a:cs typeface="Helvetica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8571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F9D8B4-A43C-BEC2-4E98-CD2BE3496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65CE9-4E3C-78B8-F91E-FDDA238E1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644FB-E1A1-CA85-FA9E-59EEC2B376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519386-46E7-D545-891D-92C3F25BFD63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7440C-4C31-8972-0431-6369B8A5E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F768C-7B12-5B9A-4A44-387193ED0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CFABC0-D2FB-9E41-8044-48662017C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82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3968E-5B84-48D4-B5CC-FE64A1A83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08071-D2A3-4289-BC9C-071249164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3FC2B-4182-4645-8E5A-F9D4B5625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DF557-0D43-0347-87E9-8353BE7AA523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A53FB-FAC7-4022-BE5E-5B6F4AEC5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D9024-9F54-4D1A-B249-F41199EF3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B59C2-4553-456A-B9D9-EF8338C21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9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89301F-7581-422C-6317-75C8B82D1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5784B-800B-FEAC-9280-A0F90257C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90267-AB46-6E40-980E-67118318CC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AD0D2-AB51-1747-BC41-D0D291E7E2E3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9BA50-000C-FD73-EE36-9EABC452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39EB9-EB28-9799-42D4-9ECA83E27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63A55-1551-264C-82FC-C798DA3F6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9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F1BD86-4667-0743-A674-8D7F7D77B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1F5BE-99EC-6948-9C7D-1F32BCE52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06A59-5341-734D-A04A-698FA96969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56FA6-0A96-A246-8B00-F0DBB9208F85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8538F-32E8-8647-AC2A-3141950D9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12FA9-73D4-ED48-944A-C0D91A4F4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5D524-65B8-4349-B97B-5E16090F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2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E0F7C6-8FA3-75DC-B2FD-BB8D6B689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CB6EF-715D-C0E7-0369-37FE4674E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DBF50-C1DA-9FB5-FBE1-78534BE1AA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1C9A1E-3D6C-FA47-9437-F09DF9684F45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BD6D7-F3BE-9B60-7621-B7B935CFF4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4FF9D-7517-B274-9750-9F6486BC0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348425-5B9B-DD45-A46B-33BE565F3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6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F1BD86-4667-0743-A674-8D7F7D77B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1F5BE-99EC-6948-9C7D-1F32BCE52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06A59-5341-734D-A04A-698FA96969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57136-A94B-DF45-A469-BA48CC3D159D}" type="datetime1">
              <a:rPr lang="en-SG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8538F-32E8-8647-AC2A-3141950D9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12FA9-73D4-ED48-944A-C0D91A4F4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5D524-65B8-4349-B97B-5E16090F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E0F7C6-8FA3-75DC-B2FD-BB8D6B689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CB6EF-715D-C0E7-0369-37FE4674E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DBF50-C1DA-9FB5-FBE1-78534BE1AA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BD6D7-F3BE-9B60-7621-B7B935CFF4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4FF9D-7517-B274-9750-9F6486BC0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348425-5B9B-DD45-A46B-33BE565F3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37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3968E-5B84-48D4-B5CC-FE64A1A83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08071-D2A3-4289-BC9C-071249164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3FC2B-4182-4645-8E5A-F9D4B5625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A53FB-FAC7-4022-BE5E-5B6F4AEC5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D9024-9F54-4D1A-B249-F41199EF3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B59C2-4553-456A-B9D9-EF8338C21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1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5.jpg"/><Relationship Id="rId7" Type="http://schemas.openxmlformats.org/officeDocument/2006/relationships/hyperlink" Target="https://www.wallpaperflare.com/architecture-outdoors-city-doha-qatar-sheraton-hotel-building-wallpaper-gwknj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6.jpg"/><Relationship Id="rId5" Type="http://schemas.openxmlformats.org/officeDocument/2006/relationships/image" Target="../media/image31.JPG"/><Relationship Id="rId4" Type="http://schemas.openxmlformats.org/officeDocument/2006/relationships/image" Target="../media/image28.jpg"/><Relationship Id="rId9" Type="http://schemas.openxmlformats.org/officeDocument/2006/relationships/hyperlink" Target="https://www.flickr.com/photos/hectorlo/3563495827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4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4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4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wa.gov.ae/en/about-us/media-publications/latest-news/2022/03/green-hydrogen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dewa.gov.ae/en/about-us/strategic-initiatives/green-hydrogen-projec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national.ae/business/energy/adnoc-to-boost-carbon-capture-in-oilfields-by-six-fold-over-the-next-10-years-1.696251" TargetMode="External"/><Relationship Id="rId2" Type="http://schemas.openxmlformats.org/officeDocument/2006/relationships/hyperlink" Target="https://castlereagh.net/the-potential-of-carbon-capture-tech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hyperlink" Target="https://www.partidosdelaroja.com/2010/10/oman.html" TargetMode="External"/><Relationship Id="rId7" Type="http://schemas.openxmlformats.org/officeDocument/2006/relationships/hyperlink" Target="https://ar.wikipedia.org/wiki/%D8%B3%D8%B1%D8%A7%D8%A1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11" Type="http://schemas.openxmlformats.org/officeDocument/2006/relationships/image" Target="../media/image78.jpeg"/><Relationship Id="rId5" Type="http://schemas.openxmlformats.org/officeDocument/2006/relationships/hyperlink" Target="https://en.wikipedia.org/wiki/Flag_of_Qatar" TargetMode="External"/><Relationship Id="rId10" Type="http://schemas.openxmlformats.org/officeDocument/2006/relationships/image" Target="../media/image77.jpeg"/><Relationship Id="rId4" Type="http://schemas.openxmlformats.org/officeDocument/2006/relationships/image" Target="../media/image74.png"/><Relationship Id="rId9" Type="http://schemas.openxmlformats.org/officeDocument/2006/relationships/hyperlink" Target="https://ru.wikiversity.org/wiki/%C3%90%C2%A4%C3%90%C2%B0%C3%90%C2%B9%C3%90%C2%BB:flag_of_the_united_arab_emirates.sv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4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sv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9.sv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hyperlink" Target="http://www.arabsustainability.com/eng/organisations/by_sector/1" TargetMode="External"/><Relationship Id="rId18" Type="http://schemas.openxmlformats.org/officeDocument/2006/relationships/diagramColors" Target="../diagrams/colors4.xml"/><Relationship Id="rId26" Type="http://schemas.openxmlformats.org/officeDocument/2006/relationships/diagramLayout" Target="../diagrams/layout6.xml"/><Relationship Id="rId3" Type="http://schemas.openxmlformats.org/officeDocument/2006/relationships/diagramData" Target="../diagrams/data3.xml"/><Relationship Id="rId21" Type="http://schemas.openxmlformats.org/officeDocument/2006/relationships/diagramLayout" Target="../diagrams/layout5.xml"/><Relationship Id="rId7" Type="http://schemas.microsoft.com/office/2007/relationships/diagramDrawing" Target="../diagrams/drawing3.xml"/><Relationship Id="rId12" Type="http://schemas.openxmlformats.org/officeDocument/2006/relationships/image" Target="../media/image18.png"/><Relationship Id="rId17" Type="http://schemas.openxmlformats.org/officeDocument/2006/relationships/diagramQuickStyle" Target="../diagrams/quickStyle4.xml"/><Relationship Id="rId25" Type="http://schemas.openxmlformats.org/officeDocument/2006/relationships/diagramData" Target="../diagrams/data6.xml"/><Relationship Id="rId2" Type="http://schemas.openxmlformats.org/officeDocument/2006/relationships/notesSlide" Target="../notesSlides/notesSlide2.xml"/><Relationship Id="rId16" Type="http://schemas.openxmlformats.org/officeDocument/2006/relationships/diagramLayout" Target="../diagrams/layout4.xml"/><Relationship Id="rId20" Type="http://schemas.openxmlformats.org/officeDocument/2006/relationships/diagramData" Target="../diagrams/data5.xml"/><Relationship Id="rId29" Type="http://schemas.microsoft.com/office/2007/relationships/diagramDrawing" Target="../diagrams/drawing6.xml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3.xml"/><Relationship Id="rId11" Type="http://schemas.openxmlformats.org/officeDocument/2006/relationships/hyperlink" Target="https://en.wikipedia.org/wiki/Saudi_Aramco" TargetMode="External"/><Relationship Id="rId24" Type="http://schemas.microsoft.com/office/2007/relationships/diagramDrawing" Target="../diagrams/drawing5.xml"/><Relationship Id="rId5" Type="http://schemas.openxmlformats.org/officeDocument/2006/relationships/diagramQuickStyle" Target="../diagrams/quickStyle3.xml"/><Relationship Id="rId15" Type="http://schemas.openxmlformats.org/officeDocument/2006/relationships/diagramData" Target="../diagrams/data4.xml"/><Relationship Id="rId23" Type="http://schemas.openxmlformats.org/officeDocument/2006/relationships/diagramColors" Target="../diagrams/colors5.xml"/><Relationship Id="rId28" Type="http://schemas.openxmlformats.org/officeDocument/2006/relationships/diagramColors" Target="../diagrams/colors6.xml"/><Relationship Id="rId10" Type="http://schemas.openxmlformats.org/officeDocument/2006/relationships/image" Target="../media/image17.png"/><Relationship Id="rId19" Type="http://schemas.microsoft.com/office/2007/relationships/diagramDrawing" Target="../diagrams/drawing4.xml"/><Relationship Id="rId4" Type="http://schemas.openxmlformats.org/officeDocument/2006/relationships/diagramLayout" Target="../diagrams/layout3.xml"/><Relationship Id="rId9" Type="http://schemas.openxmlformats.org/officeDocument/2006/relationships/hyperlink" Target="https://www.arabsustainability.com/pdo" TargetMode="External"/><Relationship Id="rId14" Type="http://schemas.openxmlformats.org/officeDocument/2006/relationships/image" Target="../media/image19.png"/><Relationship Id="rId22" Type="http://schemas.openxmlformats.org/officeDocument/2006/relationships/diagramQuickStyle" Target="../diagrams/quickStyle5.xml"/><Relationship Id="rId27" Type="http://schemas.openxmlformats.org/officeDocument/2006/relationships/diagramQuickStyle" Target="../diagrams/quickStyl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8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jpeg"/><Relationship Id="rId3" Type="http://schemas.openxmlformats.org/officeDocument/2006/relationships/image" Target="../media/image20.jpg"/><Relationship Id="rId7" Type="http://schemas.openxmlformats.org/officeDocument/2006/relationships/hyperlink" Target="https://en.wikipedia.org/wiki/Saudi_Aramco" TargetMode="External"/><Relationship Id="rId12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hyperlink" Target="https://www.arabsustainability.com/pdo" TargetMode="External"/><Relationship Id="rId10" Type="http://schemas.openxmlformats.org/officeDocument/2006/relationships/image" Target="../media/image21.png"/><Relationship Id="rId4" Type="http://schemas.openxmlformats.org/officeDocument/2006/relationships/image" Target="../media/image16.jpg"/><Relationship Id="rId9" Type="http://schemas.openxmlformats.org/officeDocument/2006/relationships/hyperlink" Target="http://www.arabsustainability.com/eng/organisations/by_sector/1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5.jpg"/><Relationship Id="rId7" Type="http://schemas.openxmlformats.org/officeDocument/2006/relationships/hyperlink" Target="https://www.flickr.com/photos/hectorlo/35634958274" TargetMode="Externa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hyperlink" Target="https://www.wallpaperflare.com/architecture-outdoors-city-doha-qatar-sheraton-hotel-building-wallpaper-gwknj" TargetMode="Externa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ipes over the sea">
            <a:extLst>
              <a:ext uri="{FF2B5EF4-FFF2-40B4-BE49-F238E27FC236}">
                <a16:creationId xmlns:a16="http://schemas.microsoft.com/office/drawing/2014/main" id="{005BDA62-CFB5-678A-B476-EEB5E62CB1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0192" b="480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9A423B-BCE6-C055-F263-8572B4A7D7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Renewable energy sources: pre-empting a sunset oil industry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78CDE8-6D5C-C97B-1A44-ED319D2B6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46807"/>
            <a:ext cx="9144000" cy="1098395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Aisha Al-Sarihi</a:t>
            </a:r>
          </a:p>
          <a:p>
            <a:r>
              <a:rPr lang="en-US" sz="2000" dirty="0">
                <a:solidFill>
                  <a:srgbClr val="FFFFFF"/>
                </a:solidFill>
              </a:rPr>
              <a:t>Research Fellow, Middle East Institute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National University of Singapore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3DD117-AF05-E5D0-DF67-63811CA733FC}"/>
              </a:ext>
            </a:extLst>
          </p:cNvPr>
          <p:cNvSpPr txBox="1"/>
          <p:nvPr/>
        </p:nvSpPr>
        <p:spPr>
          <a:xfrm>
            <a:off x="4078941" y="753030"/>
            <a:ext cx="4034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Session 5: ME 101 Lecture Series 2024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B8955-6509-CCA4-5732-20D95885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ABC0-D2FB-9E41-8044-48662017CA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44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oup of people on a boat&#10;&#10;Description automatically generated">
            <a:extLst>
              <a:ext uri="{FF2B5EF4-FFF2-40B4-BE49-F238E27FC236}">
                <a16:creationId xmlns:a16="http://schemas.microsoft.com/office/drawing/2014/main" id="{995D9B01-A2C6-466D-ADA2-A8509A3AC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992" b="240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522A94E1-AEBD-4286-BFF8-0711E4CD3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622650" y="5181600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404040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FA6F5-34AA-D51A-D8B3-6AC2866C3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50" y="5254391"/>
            <a:ext cx="8867012" cy="77493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Economy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F4F4D-6FB9-B6F7-522F-D50441C2F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8348425-5B9B-DD45-A46B-33BE565F38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50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59EF95-B234-4984-98D4-EE3D5D355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34" y="4741948"/>
            <a:ext cx="7080638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Economy</a:t>
            </a:r>
          </a:p>
        </p:txBody>
      </p:sp>
      <p:pic>
        <p:nvPicPr>
          <p:cNvPr id="5" name="Picture 4" descr="A picture containing sky, outdoor, city, day&#10;&#10;Description automatically generated">
            <a:extLst>
              <a:ext uri="{FF2B5EF4-FFF2-40B4-BE49-F238E27FC236}">
                <a16:creationId xmlns:a16="http://schemas.microsoft.com/office/drawing/2014/main" id="{FC7B3992-C4BE-C978-3B24-B135CD543A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70" r="1" b="3373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12" name="Content Placeholder 11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64949963-85F8-06BB-FD36-75D10B1CCD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716" r="1" b="1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17" name="Picture 16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1CF538E2-57E7-09A1-AE35-DD3D825C4C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813"/>
          <a:stretch/>
        </p:blipFill>
        <p:spPr>
          <a:xfrm rot="5400000">
            <a:off x="7929507" y="478401"/>
            <a:ext cx="4111321" cy="3797984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B26E7-89E8-4D55-9465-6AD82112C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7372" y="6536267"/>
            <a:ext cx="27432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A25D524-65B8-4349-B97B-5E16090F100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2CCC33-4F78-CE62-BD3B-FB32A0EAB409}"/>
              </a:ext>
            </a:extLst>
          </p:cNvPr>
          <p:cNvSpPr txBox="1"/>
          <p:nvPr/>
        </p:nvSpPr>
        <p:spPr>
          <a:xfrm>
            <a:off x="317634" y="1834524"/>
            <a:ext cx="1338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Riyadh 2021</a:t>
            </a:r>
          </a:p>
        </p:txBody>
      </p:sp>
      <p:pic>
        <p:nvPicPr>
          <p:cNvPr id="7" name="Picture 6" descr="A city skyline at night&#10;&#10;Description automatically generated">
            <a:extLst>
              <a:ext uri="{FF2B5EF4-FFF2-40B4-BE49-F238E27FC236}">
                <a16:creationId xmlns:a16="http://schemas.microsoft.com/office/drawing/2014/main" id="{E3A08CC1-2B0E-7762-2742-D6BDE0E523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36773" y="284033"/>
            <a:ext cx="3726717" cy="2022639"/>
          </a:xfrm>
          <a:prstGeom prst="rect">
            <a:avLst/>
          </a:prstGeom>
        </p:spPr>
      </p:pic>
      <p:pic>
        <p:nvPicPr>
          <p:cNvPr id="10" name="Picture 9" descr="A street with cars and buildings&#10;&#10;Description automatically generated">
            <a:extLst>
              <a:ext uri="{FF2B5EF4-FFF2-40B4-BE49-F238E27FC236}">
                <a16:creationId xmlns:a16="http://schemas.microsoft.com/office/drawing/2014/main" id="{4018AE5C-26F5-BA8E-9827-C6951716D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36773" y="4564122"/>
            <a:ext cx="3775621" cy="21256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325E9C-C35C-8D2A-690B-CBD7DBD0AF18}"/>
              </a:ext>
            </a:extLst>
          </p:cNvPr>
          <p:cNvSpPr txBox="1"/>
          <p:nvPr/>
        </p:nvSpPr>
        <p:spPr>
          <a:xfrm>
            <a:off x="6320498" y="420117"/>
            <a:ext cx="1675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Riyadh, Saudi Arabia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D74AF0-F53F-27C7-889D-7156CF1D247F}"/>
              </a:ext>
            </a:extLst>
          </p:cNvPr>
          <p:cNvSpPr txBox="1"/>
          <p:nvPr/>
        </p:nvSpPr>
        <p:spPr>
          <a:xfrm>
            <a:off x="391428" y="342259"/>
            <a:ext cx="1068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Doha, Qatar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4BA06E-2DD1-554D-F01C-1F2E40379C58}"/>
              </a:ext>
            </a:extLst>
          </p:cNvPr>
          <p:cNvSpPr txBox="1"/>
          <p:nvPr/>
        </p:nvSpPr>
        <p:spPr>
          <a:xfrm>
            <a:off x="10758684" y="420116"/>
            <a:ext cx="1041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Liwa, Oman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E6BBC5-9503-2770-CFBF-71CDF04BB7BB}"/>
              </a:ext>
            </a:extLst>
          </p:cNvPr>
          <p:cNvSpPr txBox="1"/>
          <p:nvPr/>
        </p:nvSpPr>
        <p:spPr>
          <a:xfrm>
            <a:off x="336773" y="4031484"/>
            <a:ext cx="1001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Dubai, UAE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E255D4-5DB6-0BE2-49CD-8614E9043F6C}"/>
              </a:ext>
            </a:extLst>
          </p:cNvPr>
          <p:cNvSpPr txBox="1"/>
          <p:nvPr/>
        </p:nvSpPr>
        <p:spPr>
          <a:xfrm>
            <a:off x="317634" y="6382378"/>
            <a:ext cx="1250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Muscat, Oman</a:t>
            </a:r>
          </a:p>
        </p:txBody>
      </p:sp>
    </p:spTree>
    <p:extLst>
      <p:ext uri="{BB962C8B-B14F-4D97-AF65-F5344CB8AC3E}">
        <p14:creationId xmlns:p14="http://schemas.microsoft.com/office/powerpoint/2010/main" val="3268656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2327ED-124B-675D-71BF-C861BF858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DF57E3C-6F7E-B052-9E1B-D660062EB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E4D2EB-2C78-2BEB-1EE9-9BC9C2390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Outline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B18AC6A-8AAC-961E-54B5-75FFCB6803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436173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7747CF9-7A24-450C-E025-773A2A1882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312" y="1825625"/>
            <a:ext cx="4524488" cy="43513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86506-5173-E671-B23B-6EAD4C939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CFABC0-D2FB-9E41-8044-48662017CA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102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949A71-3FA9-73C9-CB7C-51847D518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ABC0-D2FB-9E41-8044-48662017CA6B}" type="slidenum">
              <a:rPr lang="en-US" smtClean="0"/>
              <a:t>13</a:t>
            </a:fld>
            <a:endParaRPr lang="en-US"/>
          </a:p>
        </p:txBody>
      </p:sp>
      <p:pic>
        <p:nvPicPr>
          <p:cNvPr id="3" name="Content Placeholder 6" descr="A person with his head in his hands&#10;&#10;Description automatically generated">
            <a:extLst>
              <a:ext uri="{FF2B5EF4-FFF2-40B4-BE49-F238E27FC236}">
                <a16:creationId xmlns:a16="http://schemas.microsoft.com/office/drawing/2014/main" id="{BFE7A401-FB9A-7A3E-675D-041B500B5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9" r="2648" b="-2"/>
          <a:stretch/>
        </p:blipFill>
        <p:spPr>
          <a:xfrm>
            <a:off x="236601" y="1104584"/>
            <a:ext cx="3444148" cy="30002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F1CCC0-9C36-8559-83AC-CE319E204F8F}"/>
              </a:ext>
            </a:extLst>
          </p:cNvPr>
          <p:cNvSpPr txBox="1"/>
          <p:nvPr/>
        </p:nvSpPr>
        <p:spPr>
          <a:xfrm>
            <a:off x="236601" y="226564"/>
            <a:ext cx="2796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200" dirty="0">
                <a:latin typeface="+mj-lt"/>
                <a:ea typeface="+mj-ea"/>
                <a:cs typeface="+mj-cs"/>
              </a:rPr>
              <a:t>Rising temperatures </a:t>
            </a:r>
            <a:endParaRPr lang="en-US" dirty="0"/>
          </a:p>
        </p:txBody>
      </p:sp>
      <p:pic>
        <p:nvPicPr>
          <p:cNvPr id="6" name="Content Placeholder 28" descr="A person in a white suit and mask standing next to a person in a hospital bed&#10;&#10;Description automatically generated">
            <a:extLst>
              <a:ext uri="{FF2B5EF4-FFF2-40B4-BE49-F238E27FC236}">
                <a16:creationId xmlns:a16="http://schemas.microsoft.com/office/drawing/2014/main" id="{E4AFE124-515F-7FFF-F211-F14282FCD3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73"/>
          <a:stretch/>
        </p:blipFill>
        <p:spPr>
          <a:xfrm>
            <a:off x="4046433" y="844858"/>
            <a:ext cx="6495626" cy="5168283"/>
          </a:xfrm>
          <a:prstGeom prst="rect">
            <a:avLst/>
          </a:prstGeom>
        </p:spPr>
      </p:pic>
      <p:pic>
        <p:nvPicPr>
          <p:cNvPr id="7" name="Picture 6" descr="A person putting a white towel on a person's head&#10;&#10;Description automatically generated">
            <a:extLst>
              <a:ext uri="{FF2B5EF4-FFF2-40B4-BE49-F238E27FC236}">
                <a16:creationId xmlns:a16="http://schemas.microsoft.com/office/drawing/2014/main" id="{E9C03E42-12AE-679C-C702-119ABBDE2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1599" y="2922598"/>
            <a:ext cx="3000750" cy="2000500"/>
          </a:xfrm>
          <a:prstGeom prst="rect">
            <a:avLst/>
          </a:prstGeom>
        </p:spPr>
      </p:pic>
      <p:pic>
        <p:nvPicPr>
          <p:cNvPr id="8" name="Picture 7" descr="A group of men wearing white and a mask holding umbrellas&#10;&#10;Description automatically generated">
            <a:extLst>
              <a:ext uri="{FF2B5EF4-FFF2-40B4-BE49-F238E27FC236}">
                <a16:creationId xmlns:a16="http://schemas.microsoft.com/office/drawing/2014/main" id="{794AA527-4ECA-1060-F30C-0CBAEC354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7234" y="4969866"/>
            <a:ext cx="2812026" cy="1874684"/>
          </a:xfrm>
          <a:prstGeom prst="rect">
            <a:avLst/>
          </a:prstGeom>
        </p:spPr>
      </p:pic>
      <p:pic>
        <p:nvPicPr>
          <p:cNvPr id="4" name="Picture 3" descr="A screenshot of a weather app&#10;&#10;Description automatically generated">
            <a:extLst>
              <a:ext uri="{FF2B5EF4-FFF2-40B4-BE49-F238E27FC236}">
                <a16:creationId xmlns:a16="http://schemas.microsoft.com/office/drawing/2014/main" id="{3F1000E6-21F6-5D47-C586-8B77F8D96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001" y="3205414"/>
            <a:ext cx="1985007" cy="352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67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B8B7F6-5260-F93C-6204-4BD945B7E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ABC0-D2FB-9E41-8044-48662017CA6B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B15D95-9979-515C-BB57-A107B484747B}"/>
              </a:ext>
            </a:extLst>
          </p:cNvPr>
          <p:cNvSpPr txBox="1"/>
          <p:nvPr/>
        </p:nvSpPr>
        <p:spPr>
          <a:xfrm>
            <a:off x="384550" y="316984"/>
            <a:ext cx="2796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Water scarcity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2" descr="25 countries are currently exposed to extremely high water stress annually ">
            <a:extLst>
              <a:ext uri="{FF2B5EF4-FFF2-40B4-BE49-F238E27FC236}">
                <a16:creationId xmlns:a16="http://schemas.microsoft.com/office/drawing/2014/main" id="{6FAC5D13-E29F-584C-BB3D-CF63997A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920" y="593069"/>
            <a:ext cx="6653530" cy="538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29824F-7706-DB0A-FF57-9C848817A233}"/>
              </a:ext>
            </a:extLst>
          </p:cNvPr>
          <p:cNvSpPr txBox="1"/>
          <p:nvPr/>
        </p:nvSpPr>
        <p:spPr>
          <a:xfrm>
            <a:off x="238117" y="1621733"/>
            <a:ext cx="478799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400" dirty="0">
                <a:solidFill>
                  <a:srgbClr val="E7E6E6">
                    <a:lumMod val="25000"/>
                  </a:srgbClr>
                </a:solidFill>
                <a:latin typeface="Montserrat SemiBold" pitchFamily="2" charset="77"/>
              </a:rPr>
              <a:t>18 out of 22 Arab countries falling </a:t>
            </a:r>
            <a:r>
              <a:rPr lang="en-US" sz="1400" u="sng" dirty="0">
                <a:solidFill>
                  <a:srgbClr val="E7E6E6">
                    <a:lumMod val="25000"/>
                  </a:srgbClr>
                </a:solidFill>
                <a:latin typeface="Montserrat SemiBold" pitchFamily="2" charset="77"/>
              </a:rPr>
              <a:t>below the water poverty line </a:t>
            </a:r>
            <a:r>
              <a:rPr lang="en-US" sz="1400" dirty="0">
                <a:solidFill>
                  <a:srgbClr val="E7E6E6">
                    <a:lumMod val="25000"/>
                  </a:srgbClr>
                </a:solidFill>
                <a:latin typeface="Montserrat SemiBold" pitchFamily="2" charset="77"/>
              </a:rPr>
              <a:t>of 1,000 m3 per capita per year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1400" dirty="0">
              <a:solidFill>
                <a:srgbClr val="E7E6E6">
                  <a:lumMod val="25000"/>
                </a:srgbClr>
              </a:solidFill>
              <a:latin typeface="Montserrat SemiBold" pitchFamily="2" charset="77"/>
            </a:endParaRP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400" dirty="0">
                <a:solidFill>
                  <a:srgbClr val="E7E6E6">
                    <a:lumMod val="25000"/>
                  </a:srgbClr>
                </a:solidFill>
                <a:latin typeface="Montserrat SemiBold" pitchFamily="2" charset="77"/>
              </a:rPr>
              <a:t>13 out of 22 Arab states are</a:t>
            </a:r>
            <a:r>
              <a:rPr lang="en-US" sz="1400" u="sng" dirty="0">
                <a:solidFill>
                  <a:srgbClr val="E7E6E6">
                    <a:lumMod val="25000"/>
                  </a:srgbClr>
                </a:solidFill>
                <a:latin typeface="Montserrat SemiBold" pitchFamily="2" charset="77"/>
              </a:rPr>
              <a:t> below absolute water scarcity threshold </a:t>
            </a:r>
            <a:r>
              <a:rPr lang="en-US" sz="1400" dirty="0">
                <a:solidFill>
                  <a:srgbClr val="E7E6E6">
                    <a:lumMod val="25000"/>
                  </a:srgbClr>
                </a:solidFill>
                <a:latin typeface="Montserrat SemiBold" pitchFamily="2" charset="77"/>
              </a:rPr>
              <a:t>of 500 m3 per capita per year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1400" dirty="0">
              <a:solidFill>
                <a:srgbClr val="E7E6E6">
                  <a:lumMod val="25000"/>
                </a:srgbClr>
              </a:solidFill>
              <a:latin typeface="Montserrat SemiBold" pitchFamily="2" charset="77"/>
            </a:endParaRP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400" dirty="0">
                <a:solidFill>
                  <a:srgbClr val="E7E6E6">
                    <a:lumMod val="25000"/>
                  </a:srgbClr>
                </a:solidFill>
                <a:latin typeface="Montserrat SemiBold" pitchFamily="2" charset="77"/>
              </a:rPr>
              <a:t>(WRI, 2023): </a:t>
            </a:r>
            <a:r>
              <a:rPr lang="en-US" sz="1400" u="sng" dirty="0">
                <a:solidFill>
                  <a:srgbClr val="E7E6E6">
                    <a:lumMod val="25000"/>
                  </a:srgbClr>
                </a:solidFill>
                <a:latin typeface="Montserrat SemiBold" pitchFamily="2" charset="77"/>
              </a:rPr>
              <a:t>The 25 most water stressed countries</a:t>
            </a:r>
            <a:r>
              <a:rPr lang="en-US" sz="1400" dirty="0">
                <a:solidFill>
                  <a:srgbClr val="E7E6E6">
                    <a:lumMod val="25000"/>
                  </a:srgbClr>
                </a:solidFill>
                <a:latin typeface="Montserrat SemiBold" pitchFamily="2" charset="77"/>
              </a:rPr>
              <a:t>: </a:t>
            </a:r>
            <a:r>
              <a:rPr lang="en-US" sz="1400" dirty="0">
                <a:solidFill>
                  <a:srgbClr val="E7E6E6">
                    <a:lumMod val="25000"/>
                  </a:srgbClr>
                </a:solidFill>
                <a:highlight>
                  <a:srgbClr val="FFFF00"/>
                </a:highlight>
                <a:latin typeface="Montserrat SemiBold" pitchFamily="2" charset="77"/>
              </a:rPr>
              <a:t>Bahrain</a:t>
            </a:r>
            <a:r>
              <a:rPr lang="en-US" sz="1400" dirty="0">
                <a:solidFill>
                  <a:srgbClr val="E7E6E6">
                    <a:lumMod val="25000"/>
                  </a:srgbClr>
                </a:solidFill>
                <a:latin typeface="Montserrat SemiBold" pitchFamily="2" charset="77"/>
              </a:rPr>
              <a:t>, Cyprus, </a:t>
            </a:r>
            <a:r>
              <a:rPr lang="en-US" sz="1400" dirty="0">
                <a:solidFill>
                  <a:srgbClr val="E7E6E6">
                    <a:lumMod val="25000"/>
                  </a:srgbClr>
                </a:solidFill>
                <a:highlight>
                  <a:srgbClr val="FFFF00"/>
                </a:highlight>
                <a:latin typeface="Montserrat SemiBold" pitchFamily="2" charset="77"/>
              </a:rPr>
              <a:t>Kuwait</a:t>
            </a:r>
            <a:r>
              <a:rPr lang="en-US" sz="1400" dirty="0">
                <a:solidFill>
                  <a:srgbClr val="E7E6E6">
                    <a:lumMod val="25000"/>
                  </a:srgbClr>
                </a:solidFill>
                <a:latin typeface="Montserrat SemiBold" pitchFamily="2" charset="77"/>
              </a:rPr>
              <a:t>, Lebanon, </a:t>
            </a:r>
            <a:r>
              <a:rPr lang="en-US" sz="1400" dirty="0">
                <a:solidFill>
                  <a:srgbClr val="E7E6E6">
                    <a:lumMod val="25000"/>
                  </a:srgbClr>
                </a:solidFill>
                <a:highlight>
                  <a:srgbClr val="FFFF00"/>
                </a:highlight>
                <a:latin typeface="Montserrat SemiBold" pitchFamily="2" charset="77"/>
              </a:rPr>
              <a:t>Oman</a:t>
            </a:r>
            <a:r>
              <a:rPr lang="en-US" sz="1400" dirty="0">
                <a:solidFill>
                  <a:srgbClr val="E7E6E6">
                    <a:lumMod val="25000"/>
                  </a:srgbClr>
                </a:solidFill>
                <a:latin typeface="Montserrat SemiBold" pitchFamily="2" charset="77"/>
              </a:rPr>
              <a:t>, </a:t>
            </a:r>
            <a:r>
              <a:rPr lang="en-US" sz="1400" dirty="0">
                <a:solidFill>
                  <a:srgbClr val="E7E6E6">
                    <a:lumMod val="25000"/>
                  </a:srgbClr>
                </a:solidFill>
                <a:highlight>
                  <a:srgbClr val="FFFF00"/>
                </a:highlight>
                <a:latin typeface="Montserrat SemiBold" pitchFamily="2" charset="77"/>
              </a:rPr>
              <a:t>Qatar</a:t>
            </a:r>
            <a:r>
              <a:rPr lang="en-US" sz="1400" dirty="0">
                <a:solidFill>
                  <a:srgbClr val="E7E6E6">
                    <a:lumMod val="25000"/>
                  </a:srgbClr>
                </a:solidFill>
                <a:latin typeface="Montserrat SemiBold" pitchFamily="2" charset="77"/>
              </a:rPr>
              <a:t>, </a:t>
            </a:r>
            <a:r>
              <a:rPr lang="en-US" sz="1400" dirty="0">
                <a:solidFill>
                  <a:srgbClr val="E7E6E6">
                    <a:lumMod val="25000"/>
                  </a:srgbClr>
                </a:solidFill>
                <a:highlight>
                  <a:srgbClr val="FFFF00"/>
                </a:highlight>
                <a:latin typeface="Montserrat SemiBold" pitchFamily="2" charset="77"/>
              </a:rPr>
              <a:t>UAE</a:t>
            </a:r>
            <a:r>
              <a:rPr lang="en-US" sz="1400" dirty="0">
                <a:solidFill>
                  <a:srgbClr val="E7E6E6">
                    <a:lumMod val="25000"/>
                  </a:srgbClr>
                </a:solidFill>
                <a:latin typeface="Montserrat SemiBold" pitchFamily="2" charset="77"/>
              </a:rPr>
              <a:t>, </a:t>
            </a:r>
            <a:r>
              <a:rPr lang="en-US" sz="1400" dirty="0">
                <a:solidFill>
                  <a:srgbClr val="E7E6E6">
                    <a:lumMod val="25000"/>
                  </a:srgbClr>
                </a:solidFill>
                <a:highlight>
                  <a:srgbClr val="FFFF00"/>
                </a:highlight>
                <a:latin typeface="Montserrat SemiBold" pitchFamily="2" charset="77"/>
              </a:rPr>
              <a:t>Saudi</a:t>
            </a:r>
            <a:r>
              <a:rPr lang="en-US" sz="1400" dirty="0">
                <a:solidFill>
                  <a:srgbClr val="E7E6E6">
                    <a:lumMod val="25000"/>
                  </a:srgbClr>
                </a:solidFill>
                <a:latin typeface="Montserrat SemiBold" pitchFamily="2" charset="77"/>
              </a:rPr>
              <a:t> </a:t>
            </a:r>
            <a:r>
              <a:rPr lang="en-US" sz="1400" dirty="0">
                <a:solidFill>
                  <a:srgbClr val="E7E6E6">
                    <a:lumMod val="25000"/>
                  </a:srgbClr>
                </a:solidFill>
                <a:highlight>
                  <a:srgbClr val="FFFF00"/>
                </a:highlight>
                <a:latin typeface="Montserrat SemiBold" pitchFamily="2" charset="77"/>
              </a:rPr>
              <a:t>Arabia</a:t>
            </a:r>
            <a:r>
              <a:rPr lang="en-US" sz="1400" dirty="0">
                <a:solidFill>
                  <a:srgbClr val="E7E6E6">
                    <a:lumMod val="25000"/>
                  </a:srgbClr>
                </a:solidFill>
                <a:latin typeface="Montserrat SemiBold" pitchFamily="2" charset="77"/>
              </a:rPr>
              <a:t>, Israel, Egypt, Libya, Yemen, Botswana, Iran, Jordan, Chile, San Marino, Belgium, Greece, Tunisia, Namibia, South Africa, Iraq, India, Syria</a:t>
            </a:r>
          </a:p>
        </p:txBody>
      </p:sp>
    </p:spTree>
    <p:extLst>
      <p:ext uri="{BB962C8B-B14F-4D97-AF65-F5344CB8AC3E}">
        <p14:creationId xmlns:p14="http://schemas.microsoft.com/office/powerpoint/2010/main" val="3743806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4A5054-2166-44C0-34FC-7F7A4F78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ABC0-D2FB-9E41-8044-48662017CA6B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 descr="A map of the world with blue text&#10;&#10;Description automatically generated">
            <a:extLst>
              <a:ext uri="{FF2B5EF4-FFF2-40B4-BE49-F238E27FC236}">
                <a16:creationId xmlns:a16="http://schemas.microsoft.com/office/drawing/2014/main" id="{7567855A-61C3-7DD2-F775-5E9400D5E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0" y="943582"/>
            <a:ext cx="9976757" cy="5844968"/>
          </a:xfrm>
          <a:prstGeom prst="rect">
            <a:avLst/>
          </a:prstGeom>
        </p:spPr>
      </p:pic>
      <p:pic>
        <p:nvPicPr>
          <p:cNvPr id="4" name="Picture 3" descr="A large building with many windows&#10;&#10;Description automatically generated with medium confidence">
            <a:extLst>
              <a:ext uri="{FF2B5EF4-FFF2-40B4-BE49-F238E27FC236}">
                <a16:creationId xmlns:a16="http://schemas.microsoft.com/office/drawing/2014/main" id="{A17E5483-16E4-7F11-3FDB-BB8A8E23C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668" y="661"/>
            <a:ext cx="3719332" cy="18596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14C156-CDA7-932C-99D3-F2B4C9826A6A}"/>
              </a:ext>
            </a:extLst>
          </p:cNvPr>
          <p:cNvSpPr txBox="1"/>
          <p:nvPr/>
        </p:nvSpPr>
        <p:spPr>
          <a:xfrm>
            <a:off x="8633750" y="1890708"/>
            <a:ext cx="34425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400" b="0" i="0" u="none" strike="noStrike" dirty="0">
                <a:solidFill>
                  <a:srgbClr val="000000"/>
                </a:solidFill>
                <a:effectLst/>
                <a:latin typeface="Acciona"/>
              </a:rPr>
              <a:t>Al Khobar I desalination plant, Saudi Arabia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26C0A-C434-9741-42A3-0165036BD9D6}"/>
              </a:ext>
            </a:extLst>
          </p:cNvPr>
          <p:cNvSpPr txBox="1"/>
          <p:nvPr/>
        </p:nvSpPr>
        <p:spPr>
          <a:xfrm>
            <a:off x="384550" y="316984"/>
            <a:ext cx="2796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Water scarcity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923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284FE3-5E45-094F-D44D-AFD4E7013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ABC0-D2FB-9E41-8044-48662017CA6B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9EC821-92DC-D25B-DCD9-1C1E8CF4E5E0}"/>
              </a:ext>
            </a:extLst>
          </p:cNvPr>
          <p:cNvSpPr txBox="1"/>
          <p:nvPr/>
        </p:nvSpPr>
        <p:spPr>
          <a:xfrm>
            <a:off x="398054" y="333694"/>
            <a:ext cx="2796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Extreme</a:t>
            </a:r>
            <a:r>
              <a:rPr lang="en-US" b="1" dirty="0">
                <a:solidFill>
                  <a:prstClr val="black"/>
                </a:solidFill>
                <a:latin typeface="Aptos Display" panose="02110004020202020204"/>
              </a:rPr>
              <a:t> weather events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9F6A3E-8AA4-D3A4-F33F-F26C04E9841A}"/>
              </a:ext>
            </a:extLst>
          </p:cNvPr>
          <p:cNvSpPr txBox="1"/>
          <p:nvPr/>
        </p:nvSpPr>
        <p:spPr>
          <a:xfrm>
            <a:off x="636211" y="4786690"/>
            <a:ext cx="39633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“..</a:t>
            </a:r>
            <a:r>
              <a:rPr lang="en-US" sz="1600" i="1" dirty="0"/>
              <a:t>my generation and the older one knows is that when we were very young the number of sandstorms were 70 to 80 percent less than what we are suffering from today</a:t>
            </a:r>
            <a:r>
              <a:rPr lang="en-US" sz="1600" dirty="0"/>
              <a:t>.” - </a:t>
            </a:r>
            <a:r>
              <a:rPr lang="en-US" sz="1600" b="1" dirty="0"/>
              <a:t>Saudi Crown Prince Mohammed bin Salman, 2021</a:t>
            </a:r>
          </a:p>
        </p:txBody>
      </p:sp>
      <p:pic>
        <p:nvPicPr>
          <p:cNvPr id="5" name="Picture 4" descr="A group of people skateboard down a street&#10;&#10;Description automatically generated with medium confidence">
            <a:extLst>
              <a:ext uri="{FF2B5EF4-FFF2-40B4-BE49-F238E27FC236}">
                <a16:creationId xmlns:a16="http://schemas.microsoft.com/office/drawing/2014/main" id="{C95C79F4-929C-D4F3-FA26-5424817FB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305" y="1998484"/>
            <a:ext cx="3215043" cy="3274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65CE30-88AB-3C60-3DCE-54E1B65EDBD9}"/>
              </a:ext>
            </a:extLst>
          </p:cNvPr>
          <p:cNvSpPr txBox="1"/>
          <p:nvPr/>
        </p:nvSpPr>
        <p:spPr>
          <a:xfrm>
            <a:off x="5088305" y="1596495"/>
            <a:ext cx="3215043" cy="40198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Kuwait, sandstorm, 2022</a:t>
            </a:r>
          </a:p>
        </p:txBody>
      </p:sp>
      <p:pic>
        <p:nvPicPr>
          <p:cNvPr id="7" name="Picture 6" descr="A screenshot of a weather forecast&#10;&#10;Description automatically generated">
            <a:extLst>
              <a:ext uri="{FF2B5EF4-FFF2-40B4-BE49-F238E27FC236}">
                <a16:creationId xmlns:a16="http://schemas.microsoft.com/office/drawing/2014/main" id="{0DE8B427-0124-53F7-7EC9-99A1ABAFA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2393" y="1363461"/>
            <a:ext cx="2371193" cy="42175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1A1702-8D69-14CE-C46F-33335C8AAF5C}"/>
              </a:ext>
            </a:extLst>
          </p:cNvPr>
          <p:cNvSpPr txBox="1"/>
          <p:nvPr/>
        </p:nvSpPr>
        <p:spPr>
          <a:xfrm>
            <a:off x="9708568" y="5660909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June 2020</a:t>
            </a:r>
          </a:p>
        </p:txBody>
      </p:sp>
      <p:pic>
        <p:nvPicPr>
          <p:cNvPr id="10" name="Picture 9" descr="A person in a white robe&#10;&#10;Description automatically generated">
            <a:extLst>
              <a:ext uri="{FF2B5EF4-FFF2-40B4-BE49-F238E27FC236}">
                <a16:creationId xmlns:a16="http://schemas.microsoft.com/office/drawing/2014/main" id="{B7B57C9F-7A83-F74A-20AE-98DA1A3478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748"/>
          <a:stretch/>
        </p:blipFill>
        <p:spPr>
          <a:xfrm>
            <a:off x="486943" y="1171778"/>
            <a:ext cx="4112655" cy="339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08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D34222-F4FD-F47D-A8EB-1E868452B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ABC0-D2FB-9E41-8044-48662017CA6B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885DC5-36D7-E7D1-C5FF-4072293E6F74}"/>
              </a:ext>
            </a:extLst>
          </p:cNvPr>
          <p:cNvSpPr txBox="1"/>
          <p:nvPr/>
        </p:nvSpPr>
        <p:spPr>
          <a:xfrm>
            <a:off x="349826" y="220191"/>
            <a:ext cx="2796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Extreme weather events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Content Placeholder 9" descr="A picture containing outdoor, building, water, ramp&#10;&#10;Description automatically generated">
            <a:extLst>
              <a:ext uri="{FF2B5EF4-FFF2-40B4-BE49-F238E27FC236}">
                <a16:creationId xmlns:a16="http://schemas.microsoft.com/office/drawing/2014/main" id="{C07A96F5-8EE8-4A83-F659-A7479A465E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99" r="9634" b="2"/>
          <a:stretch/>
        </p:blipFill>
        <p:spPr>
          <a:xfrm>
            <a:off x="8373977" y="3715304"/>
            <a:ext cx="3581402" cy="2652920"/>
          </a:xfrm>
          <a:prstGeom prst="rect">
            <a:avLst/>
          </a:prstGeom>
        </p:spPr>
      </p:pic>
      <p:pic>
        <p:nvPicPr>
          <p:cNvPr id="8" name="Content Placeholder 7" descr="A car parked in a parking lot&#10;&#10;Description automatically generated">
            <a:extLst>
              <a:ext uri="{FF2B5EF4-FFF2-40B4-BE49-F238E27FC236}">
                <a16:creationId xmlns:a16="http://schemas.microsoft.com/office/drawing/2014/main" id="{495C5E3F-CDEA-C590-20CE-DCAC366F0F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21" r="13859" b="-1"/>
          <a:stretch/>
        </p:blipFill>
        <p:spPr>
          <a:xfrm>
            <a:off x="8373977" y="589523"/>
            <a:ext cx="3581402" cy="2839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B57187-EE92-A385-478D-2E1EA221700B}"/>
              </a:ext>
            </a:extLst>
          </p:cNvPr>
          <p:cNvSpPr txBox="1"/>
          <p:nvPr/>
        </p:nvSpPr>
        <p:spPr>
          <a:xfrm>
            <a:off x="8373977" y="6110490"/>
            <a:ext cx="3581402" cy="257734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 defTabSz="896112">
              <a:spcAft>
                <a:spcPts val="588"/>
              </a:spcAft>
              <a:defRPr/>
            </a:pPr>
            <a:r>
              <a:rPr lang="en-US" sz="14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Riyadh, flash flood, 2019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FD563C-9827-1F32-6212-356064290E11}"/>
              </a:ext>
            </a:extLst>
          </p:cNvPr>
          <p:cNvSpPr txBox="1"/>
          <p:nvPr/>
        </p:nvSpPr>
        <p:spPr>
          <a:xfrm>
            <a:off x="8373977" y="3171266"/>
            <a:ext cx="3581402" cy="257734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 defTabSz="896112">
              <a:spcAft>
                <a:spcPts val="588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Muscat, cyclone </a:t>
            </a:r>
            <a:r>
              <a:rPr lang="en-US" sz="1400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Guno</a:t>
            </a: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, 2007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1E9BF3-68B3-F970-491F-0C5C5C4E6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6" y="649451"/>
            <a:ext cx="7772400" cy="570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90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B7007C-ABD9-6A56-8408-DCDD7BBDE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ABC0-D2FB-9E41-8044-48662017CA6B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4FF98E-08AF-2635-6258-162C988B5D02}"/>
              </a:ext>
            </a:extLst>
          </p:cNvPr>
          <p:cNvSpPr txBox="1"/>
          <p:nvPr/>
        </p:nvSpPr>
        <p:spPr>
          <a:xfrm>
            <a:off x="650767" y="331265"/>
            <a:ext cx="2796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ptos Display" panose="02110004020202020204"/>
              </a:rPr>
              <a:t>Sea-level rise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Content Placeholder 8" descr="A map of the country with a globe&#10;&#10;Description automatically generated">
            <a:extLst>
              <a:ext uri="{FF2B5EF4-FFF2-40B4-BE49-F238E27FC236}">
                <a16:creationId xmlns:a16="http://schemas.microsoft.com/office/drawing/2014/main" id="{A011B3CE-CC52-204A-A12C-FF4ACD6FF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516" y="788794"/>
            <a:ext cx="7019156" cy="49660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AA4CC1-729A-95B8-D8DA-D5564172B217}"/>
              </a:ext>
            </a:extLst>
          </p:cNvPr>
          <p:cNvSpPr txBox="1"/>
          <p:nvPr/>
        </p:nvSpPr>
        <p:spPr>
          <a:xfrm>
            <a:off x="321328" y="2164142"/>
            <a:ext cx="44242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 kumimoji="0" sz="14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defRPr>
            </a:lvl1pPr>
          </a:lstStyle>
          <a:p>
            <a:r>
              <a:rPr lang="en-US" sz="1600" dirty="0"/>
              <a:t>90% of Arab Gulf population live in urban areas, most of which are located along the coastline.</a:t>
            </a:r>
          </a:p>
          <a:p>
            <a:endParaRPr lang="en-US" sz="1600" dirty="0"/>
          </a:p>
          <a:p>
            <a:r>
              <a:rPr lang="en-US" sz="1600" dirty="0"/>
              <a:t>Great concentration of infrastructure is along the coastline, including: oil and gas export facilities, power, desalination plants, ports and roads </a:t>
            </a:r>
          </a:p>
        </p:txBody>
      </p:sp>
    </p:spTree>
    <p:extLst>
      <p:ext uri="{BB962C8B-B14F-4D97-AF65-F5344CB8AC3E}">
        <p14:creationId xmlns:p14="http://schemas.microsoft.com/office/powerpoint/2010/main" val="3798187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B59A241-E92D-C355-FA9D-9877F50A8D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896" y="1383592"/>
            <a:ext cx="4804782" cy="364352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1800" dirty="0"/>
              <a:t>Oil and gas not only an important economic pillar, but important resources for Gulf countries to weather climate challenges : </a:t>
            </a:r>
          </a:p>
          <a:p>
            <a:pPr algn="just"/>
            <a:endParaRPr lang="en-US" sz="1800" dirty="0"/>
          </a:p>
          <a:p>
            <a:pPr lvl="1"/>
            <a:r>
              <a:rPr lang="en-US" sz="1800" b="1" dirty="0"/>
              <a:t>Cooling</a:t>
            </a:r>
            <a:endParaRPr lang="en-US" sz="2000" b="1" dirty="0"/>
          </a:p>
          <a:p>
            <a:pPr lvl="2"/>
            <a:r>
              <a:rPr lang="en-US" sz="1800" dirty="0">
                <a:solidFill>
                  <a:schemeClr val="accent1"/>
                </a:solidFill>
              </a:rPr>
              <a:t>Air conditioning: makes up 70% of GCC peak electricity consumption </a:t>
            </a:r>
          </a:p>
          <a:p>
            <a:pPr lvl="1"/>
            <a:r>
              <a:rPr lang="en-US" sz="1800" b="1" dirty="0"/>
              <a:t>Water desalination </a:t>
            </a:r>
          </a:p>
          <a:p>
            <a:pPr lvl="2"/>
            <a:r>
              <a:rPr lang="en-US" sz="1800" dirty="0">
                <a:solidFill>
                  <a:schemeClr val="accent1"/>
                </a:solidFill>
              </a:rPr>
              <a:t>The world’s top seawater desalination producers </a:t>
            </a:r>
          </a:p>
          <a:p>
            <a:pPr lvl="1"/>
            <a:r>
              <a:rPr lang="en-US" sz="1800" b="1" dirty="0"/>
              <a:t>Food imports</a:t>
            </a:r>
          </a:p>
          <a:p>
            <a:pPr lvl="2"/>
            <a:r>
              <a:rPr lang="en-SG" sz="1800" i="0" u="none" strike="noStrike" dirty="0">
                <a:solidFill>
                  <a:schemeClr val="accent1"/>
                </a:solidFill>
                <a:effectLst/>
                <a:latin typeface="PwC ITC Charter"/>
              </a:rPr>
              <a:t>Gulf countries import about 85% of their food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282C4F-7C6B-62CF-1BB4-51C3722B1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ABC0-D2FB-9E41-8044-48662017CA6B}" type="slidenum">
              <a:rPr lang="en-US" smtClean="0"/>
              <a:t>19</a:t>
            </a:fld>
            <a:endParaRPr lang="en-US"/>
          </a:p>
        </p:txBody>
      </p:sp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22330A14-0E8D-5413-4903-B2C852F291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4943678" y="1005907"/>
            <a:ext cx="7109426" cy="39990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A34EDC-7E5B-EF0D-8780-4C0E063D2CD9}"/>
              </a:ext>
            </a:extLst>
          </p:cNvPr>
          <p:cNvSpPr txBox="1"/>
          <p:nvPr/>
        </p:nvSpPr>
        <p:spPr>
          <a:xfrm>
            <a:off x="4943678" y="5186087"/>
            <a:ext cx="71094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/>
              <a:t>COP 28 </a:t>
            </a:r>
            <a:r>
              <a:rPr lang="en-US" b="1" dirty="0"/>
              <a:t>Decision </a:t>
            </a:r>
            <a:r>
              <a:rPr lang="en-US" sz="1800" dirty="0"/>
              <a:t>“</a:t>
            </a:r>
            <a:r>
              <a:rPr lang="en-US" sz="1800" i="1" dirty="0"/>
              <a:t>Transitioning away from fossil fuels in energy systems, in a just, orderly and equitable manner, accelerating action in this critical decade, so as to achieve net zero by 2050 in keeping with the science</a:t>
            </a:r>
            <a:r>
              <a:rPr lang="en-US" sz="1800" dirty="0"/>
              <a:t>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D38AAD-72CA-0C37-1631-D3A43075BD0E}"/>
              </a:ext>
            </a:extLst>
          </p:cNvPr>
          <p:cNvSpPr txBox="1"/>
          <p:nvPr/>
        </p:nvSpPr>
        <p:spPr>
          <a:xfrm>
            <a:off x="4943678" y="4557006"/>
            <a:ext cx="7109426" cy="35901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 defTabSz="896112">
              <a:spcAft>
                <a:spcPts val="588"/>
              </a:spcAft>
              <a:defRPr/>
            </a:pPr>
            <a:r>
              <a:rPr lang="en-US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COP 28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24AA30-3238-6143-F3D7-76E53D0BEBAA}"/>
              </a:ext>
            </a:extLst>
          </p:cNvPr>
          <p:cNvSpPr txBox="1"/>
          <p:nvPr/>
        </p:nvSpPr>
        <p:spPr>
          <a:xfrm>
            <a:off x="399327" y="282918"/>
            <a:ext cx="60998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prstClr val="black"/>
                </a:solidFill>
                <a:latin typeface="Aptos Display" panose="02110004020202020204"/>
              </a:defRPr>
            </a:lvl1pPr>
          </a:lstStyle>
          <a:p>
            <a:r>
              <a:rPr lang="en-US" sz="2000" dirty="0"/>
              <a:t>Climate conundrum </a:t>
            </a:r>
          </a:p>
        </p:txBody>
      </p:sp>
    </p:spTree>
    <p:extLst>
      <p:ext uri="{BB962C8B-B14F-4D97-AF65-F5344CB8AC3E}">
        <p14:creationId xmlns:p14="http://schemas.microsoft.com/office/powerpoint/2010/main" val="1769967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23FC3-EFE2-55E6-CA28-90FE01A56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Outline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B30B3D-B5B2-44E3-D826-6BD9E15A1B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680925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B221DF4-FD82-5CE0-4441-27DD4E50B1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312" y="1825625"/>
            <a:ext cx="4524488" cy="43513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13C4B-FD01-FE0C-196A-7483F9BAF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ABC0-D2FB-9E41-8044-48662017CA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01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9EB40B-1213-2620-1C08-694210089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7C7BB1E3-24EC-C254-8E7C-7D60570F1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D5DB95-20BB-F84B-D5FC-973D2CD69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Outline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A26BCB3-B0C8-67D1-4C39-A495295265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557366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D2AA45B-C7BA-D871-ADB2-327F753F4C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312" y="1825625"/>
            <a:ext cx="4524488" cy="43513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17741-A24B-0690-4B3E-996DED59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CFABC0-D2FB-9E41-8044-48662017CA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40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71E8C0-02B0-44FE-4888-0B794F7AE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6800" b="1"/>
              <a:t>Post-oil strategies </a:t>
            </a:r>
            <a:endParaRPr lang="en-US" sz="68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C98EFD-60EB-A095-A288-D49659B29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32040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1CFABC0-D2FB-9E41-8044-48662017CA6B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DF9F0F07-5FE3-31A5-35F0-B4D0580047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9377126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9817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CB392-A87E-3434-8460-57F064C2B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57" y="0"/>
            <a:ext cx="10515600" cy="1325563"/>
          </a:xfrm>
        </p:spPr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Monetise</a:t>
            </a:r>
            <a:r>
              <a:rPr lang="en-US" dirty="0"/>
              <a:t> oil and gas resources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311CF12-F5DF-0E87-C841-70C450BD31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048" y="1500996"/>
            <a:ext cx="6104717" cy="50378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/>
              <a:t>Last men standing</a:t>
            </a:r>
          </a:p>
          <a:p>
            <a:r>
              <a:rPr lang="en-US" sz="1800" dirty="0">
                <a:highlight>
                  <a:srgbClr val="FFFF00"/>
                </a:highlight>
              </a:rPr>
              <a:t>Low carbon, low-cost producers</a:t>
            </a:r>
          </a:p>
          <a:p>
            <a:pPr lvl="1"/>
            <a:r>
              <a:rPr lang="en-US" sz="1600" b="1" dirty="0"/>
              <a:t>UAE</a:t>
            </a:r>
            <a:r>
              <a:rPr lang="en-US" sz="1600" dirty="0"/>
              <a:t>: </a:t>
            </a:r>
            <a:r>
              <a:rPr lang="en-US" sz="1600" b="1" dirty="0"/>
              <a:t>Rapidly boost oil production </a:t>
            </a:r>
            <a:r>
              <a:rPr lang="en-US" sz="1600" dirty="0"/>
              <a:t>(to boost oil production capacity to five million barrels per day, from the current four million, by 2027, instead of 2030). </a:t>
            </a:r>
          </a:p>
          <a:p>
            <a:pPr lvl="1"/>
            <a:r>
              <a:rPr lang="en-US" sz="1600" b="1" dirty="0"/>
              <a:t>Saudi Arabia</a:t>
            </a:r>
            <a:r>
              <a:rPr lang="en-US" sz="1600" dirty="0"/>
              <a:t>: </a:t>
            </a:r>
            <a:r>
              <a:rPr lang="en-US" sz="1600" b="1" dirty="0"/>
              <a:t>Seek long-term sustainability of oil </a:t>
            </a:r>
            <a:r>
              <a:rPr lang="en-US" sz="1600" dirty="0"/>
              <a:t>(to increase of maximum sustainable capacity from 12 million barrels per day (mb/d) in 2022 to 13 mb/d by 2027)</a:t>
            </a:r>
          </a:p>
          <a:p>
            <a:pPr lvl="1"/>
            <a:r>
              <a:rPr lang="en-US" sz="1600" b="1" dirty="0"/>
              <a:t>Qatar</a:t>
            </a:r>
            <a:r>
              <a:rPr lang="en-US" sz="1600" dirty="0"/>
              <a:t>: </a:t>
            </a:r>
            <a:r>
              <a:rPr lang="en-US" sz="1600" b="1" dirty="0"/>
              <a:t>Positioning natural gas as a transitional fuel </a:t>
            </a:r>
            <a:r>
              <a:rPr lang="en-US" sz="1600" dirty="0"/>
              <a:t>(to boost LNG output from North Field West from the current 77 million </a:t>
            </a:r>
            <a:r>
              <a:rPr lang="en-US" sz="1600" dirty="0" err="1"/>
              <a:t>tonnes</a:t>
            </a:r>
            <a:r>
              <a:rPr lang="en-US" sz="1600" dirty="0"/>
              <a:t> per year (</a:t>
            </a:r>
            <a:r>
              <a:rPr lang="en-US" sz="1600" dirty="0" err="1"/>
              <a:t>mtpa</a:t>
            </a:r>
            <a:r>
              <a:rPr lang="en-US" sz="1600" dirty="0"/>
              <a:t>) to 142 </a:t>
            </a:r>
            <a:r>
              <a:rPr lang="en-US" sz="1600" dirty="0" err="1"/>
              <a:t>mtpa</a:t>
            </a:r>
            <a:r>
              <a:rPr lang="en-US" sz="1600" dirty="0"/>
              <a:t> by 2030</a:t>
            </a:r>
          </a:p>
          <a:p>
            <a:r>
              <a:rPr lang="en-US" sz="1800" dirty="0"/>
              <a:t>Securing long-term markets with key energy-consuming nations in Asia:</a:t>
            </a:r>
          </a:p>
          <a:p>
            <a:pPr lvl="1"/>
            <a:r>
              <a:rPr lang="en-US" sz="1600" dirty="0"/>
              <a:t>Aramco’s stakes in refineries in China , South Korea, Japan,  and Malaysia.</a:t>
            </a:r>
          </a:p>
          <a:p>
            <a:pPr lvl="1"/>
            <a:r>
              <a:rPr lang="en-US" sz="1600" dirty="0"/>
              <a:t>Kuwait Petroleum Co. purchased a 35% ownership and operational stake in a refinery in Vietnam configured around Kuwaiti crude.</a:t>
            </a:r>
          </a:p>
          <a:p>
            <a:pPr lvl="1"/>
            <a:r>
              <a:rPr lang="en-US" sz="1600" dirty="0" err="1"/>
              <a:t>Adnoc</a:t>
            </a:r>
            <a:r>
              <a:rPr lang="en-US" sz="1600" dirty="0"/>
              <a:t> 3% equity stake in Azerbaijan’s </a:t>
            </a:r>
            <a:r>
              <a:rPr lang="en-US" sz="1600" dirty="0" err="1"/>
              <a:t>Absheronn</a:t>
            </a:r>
            <a:r>
              <a:rPr lang="en-US" sz="1600" dirty="0"/>
              <a:t> Gas Field. Mubadala Petroleum is the second-largest producer of crude oil in Thailand.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D2155-5176-CCE0-D65E-2C0A2A764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48425-5B9B-DD45-A46B-33BE565F38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Content Placeholder 4" descr="A graph showing the price of oil and natural gas&#10;&#10;Description automatically generated">
            <a:extLst>
              <a:ext uri="{FF2B5EF4-FFF2-40B4-BE49-F238E27FC236}">
                <a16:creationId xmlns:a16="http://schemas.microsoft.com/office/drawing/2014/main" id="{AFB1E167-B432-3600-676F-5C96DAD02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282" y="1928004"/>
            <a:ext cx="610471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09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white text and colorful squares&#10;&#10;Description automatically generated">
            <a:extLst>
              <a:ext uri="{FF2B5EF4-FFF2-40B4-BE49-F238E27FC236}">
                <a16:creationId xmlns:a16="http://schemas.microsoft.com/office/drawing/2014/main" id="{80995020-D74F-26E7-EC5C-0B35653D6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26" y="1727781"/>
            <a:ext cx="2389088" cy="1596707"/>
          </a:xfrm>
          <a:prstGeom prst="rect">
            <a:avLst/>
          </a:prstGeom>
        </p:spPr>
      </p:pic>
      <p:pic>
        <p:nvPicPr>
          <p:cNvPr id="8" name="Picture 7" descr="A logo with a colorful design&#10;&#10;Description automatically generated with medium confidence">
            <a:extLst>
              <a:ext uri="{FF2B5EF4-FFF2-40B4-BE49-F238E27FC236}">
                <a16:creationId xmlns:a16="http://schemas.microsoft.com/office/drawing/2014/main" id="{35199993-366C-1CA5-E75D-411D2B7FC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29" y="3798243"/>
            <a:ext cx="2320636" cy="2320636"/>
          </a:xfrm>
          <a:prstGeom prst="rect">
            <a:avLst/>
          </a:prstGeom>
        </p:spPr>
      </p:pic>
      <p:pic>
        <p:nvPicPr>
          <p:cNvPr id="9" name="Picture 8" descr="A logo with text and numbers&#10;&#10;Description automatically generated">
            <a:extLst>
              <a:ext uri="{FF2B5EF4-FFF2-40B4-BE49-F238E27FC236}">
                <a16:creationId xmlns:a16="http://schemas.microsoft.com/office/drawing/2014/main" id="{78672D37-0304-6646-EEB0-2D77901BA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014" y="2407331"/>
            <a:ext cx="2389088" cy="1791816"/>
          </a:xfrm>
          <a:prstGeom prst="rect">
            <a:avLst/>
          </a:prstGeom>
        </p:spPr>
      </p:pic>
      <p:pic>
        <p:nvPicPr>
          <p:cNvPr id="10" name="Picture 9" descr="A logo with a sailboat and text&#10;&#10;Description automatically generated">
            <a:extLst>
              <a:ext uri="{FF2B5EF4-FFF2-40B4-BE49-F238E27FC236}">
                <a16:creationId xmlns:a16="http://schemas.microsoft.com/office/drawing/2014/main" id="{BA87D81D-7DB1-DFC6-69DA-3899063FD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857" y="975316"/>
            <a:ext cx="1905000" cy="1270000"/>
          </a:xfrm>
          <a:prstGeom prst="rect">
            <a:avLst/>
          </a:prstGeom>
        </p:spPr>
      </p:pic>
      <p:pic>
        <p:nvPicPr>
          <p:cNvPr id="11" name="Picture 10" descr="A logo with green and pink colors&#10;&#10;Description automatically generated">
            <a:extLst>
              <a:ext uri="{FF2B5EF4-FFF2-40B4-BE49-F238E27FC236}">
                <a16:creationId xmlns:a16="http://schemas.microsoft.com/office/drawing/2014/main" id="{D0E24311-2535-DB07-DAEC-8E2A586921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3417" y="3392302"/>
            <a:ext cx="1447800" cy="1397000"/>
          </a:xfrm>
          <a:prstGeom prst="rect">
            <a:avLst/>
          </a:prstGeom>
        </p:spPr>
      </p:pic>
      <p:pic>
        <p:nvPicPr>
          <p:cNvPr id="12" name="Picture 11" descr="A red and black logo&#10;&#10;Description automatically generated">
            <a:extLst>
              <a:ext uri="{FF2B5EF4-FFF2-40B4-BE49-F238E27FC236}">
                <a16:creationId xmlns:a16="http://schemas.microsoft.com/office/drawing/2014/main" id="{B1AFF028-1E27-0366-1310-8BB4299012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9239" y="4732135"/>
            <a:ext cx="1155700" cy="10541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50C2C90-176D-2115-C379-6B323B7A6A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927782"/>
              </p:ext>
            </p:extLst>
          </p:nvPr>
        </p:nvGraphicFramePr>
        <p:xfrm>
          <a:off x="5890714" y="966564"/>
          <a:ext cx="6098692" cy="4990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673">
                  <a:extLst>
                    <a:ext uri="{9D8B030D-6E8A-4147-A177-3AD203B41FA5}">
                      <a16:colId xmlns:a16="http://schemas.microsoft.com/office/drawing/2014/main" val="3717990179"/>
                    </a:ext>
                  </a:extLst>
                </a:gridCol>
                <a:gridCol w="1524673">
                  <a:extLst>
                    <a:ext uri="{9D8B030D-6E8A-4147-A177-3AD203B41FA5}">
                      <a16:colId xmlns:a16="http://schemas.microsoft.com/office/drawing/2014/main" val="3486491013"/>
                    </a:ext>
                  </a:extLst>
                </a:gridCol>
                <a:gridCol w="1524673">
                  <a:extLst>
                    <a:ext uri="{9D8B030D-6E8A-4147-A177-3AD203B41FA5}">
                      <a16:colId xmlns:a16="http://schemas.microsoft.com/office/drawing/2014/main" val="1261312190"/>
                    </a:ext>
                  </a:extLst>
                </a:gridCol>
                <a:gridCol w="1524673">
                  <a:extLst>
                    <a:ext uri="{9D8B030D-6E8A-4147-A177-3AD203B41FA5}">
                      <a16:colId xmlns:a16="http://schemas.microsoft.com/office/drawing/2014/main" val="1444042607"/>
                    </a:ext>
                  </a:extLst>
                </a:gridCol>
              </a:tblGrid>
              <a:tr h="877569">
                <a:tc>
                  <a:txBody>
                    <a:bodyPr/>
                    <a:lstStyle/>
                    <a:p>
                      <a:r>
                        <a:rPr lang="en-US" sz="1200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Vision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Targeted sectors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Global Economic Diversification Index (out of 112)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4880612"/>
                  </a:ext>
                </a:extLst>
              </a:tr>
              <a:tr h="889806">
                <a:tc>
                  <a:txBody>
                    <a:bodyPr/>
                    <a:lstStyle/>
                    <a:p>
                      <a:r>
                        <a:rPr lang="en-US" sz="1200" b="1" dirty="0"/>
                        <a:t>Bahrain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Economic Vision 2030</a:t>
                      </a:r>
                      <a:r>
                        <a:rPr lang="en-SG" sz="1200" dirty="0">
                          <a:effectLst/>
                        </a:rPr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Financial sector, Business services, Tourism, Manufacturing, Logistics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56214"/>
                  </a:ext>
                </a:extLst>
              </a:tr>
              <a:tr h="568892">
                <a:tc>
                  <a:txBody>
                    <a:bodyPr/>
                    <a:lstStyle/>
                    <a:p>
                      <a:r>
                        <a:rPr lang="en-US" sz="1200" b="1" dirty="0"/>
                        <a:t>Kuwait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Kuwait Vision 2030</a:t>
                      </a:r>
                      <a:r>
                        <a:rPr lang="en-SG" sz="1200" dirty="0">
                          <a:effectLst/>
                        </a:rPr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Gas sector, Infrastructure, Trade and Finance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458938"/>
                  </a:ext>
                </a:extLst>
              </a:tr>
              <a:tr h="385417">
                <a:tc>
                  <a:txBody>
                    <a:bodyPr/>
                    <a:lstStyle/>
                    <a:p>
                      <a:r>
                        <a:rPr lang="en-US" sz="1200" b="1" dirty="0"/>
                        <a:t>Oman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Oman Vision 2040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Tourism, Logistics, Manufacturing, Fisheries, Mining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628130"/>
                  </a:ext>
                </a:extLst>
              </a:tr>
              <a:tr h="249834">
                <a:tc>
                  <a:txBody>
                    <a:bodyPr/>
                    <a:lstStyle/>
                    <a:p>
                      <a:r>
                        <a:rPr lang="en-US" sz="1200" b="1" dirty="0"/>
                        <a:t>Qatar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Qatar National Vision 2030</a:t>
                      </a:r>
                      <a:r>
                        <a:rPr lang="en-SG" sz="1200" dirty="0">
                          <a:effectLst/>
                        </a:rPr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Gas, Education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505017"/>
                  </a:ext>
                </a:extLst>
              </a:tr>
              <a:tr h="568892">
                <a:tc>
                  <a:txBody>
                    <a:bodyPr/>
                    <a:lstStyle/>
                    <a:p>
                      <a:r>
                        <a:rPr lang="en-US" sz="1200" b="1" dirty="0"/>
                        <a:t>Saudi Arabia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Vision 2030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Private sector, Education, Business, Tourism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588799"/>
                  </a:ext>
                </a:extLst>
              </a:tr>
              <a:tr h="729349">
                <a:tc>
                  <a:txBody>
                    <a:bodyPr/>
                    <a:lstStyle/>
                    <a:p>
                      <a:r>
                        <a:rPr lang="en-US" sz="1200" b="1" dirty="0"/>
                        <a:t>UAE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 the UAE 2031</a:t>
                      </a:r>
                      <a:r>
                        <a:rPr lang="en-SG" sz="1200" dirty="0">
                          <a:effectLst/>
                        </a:rPr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Tourism, Finance, Trade and Commerce, Aviation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48937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A59EE-80A6-0ED5-D6FE-CA8466087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ABC0-D2FB-9E41-8044-48662017CA6B}" type="slidenum">
              <a:rPr lang="en-US" smtClean="0"/>
              <a:t>23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457FE03-59BC-4B44-7572-E693821CA302}"/>
              </a:ext>
            </a:extLst>
          </p:cNvPr>
          <p:cNvSpPr txBox="1">
            <a:spLocks/>
          </p:cNvSpPr>
          <p:nvPr/>
        </p:nvSpPr>
        <p:spPr>
          <a:xfrm>
            <a:off x="202594" y="116521"/>
            <a:ext cx="1178681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2. Economic diversification: </a:t>
            </a:r>
            <a:r>
              <a:rPr lang="en-US" sz="3600" b="0" dirty="0"/>
              <a:t>Develop non-oil economic sectors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63734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EE59EF-DEAA-2CD0-95AC-454A25050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36B863F9-860F-0877-10D2-9E1A3BF74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3595E-C21B-188D-6EF9-3F933BABB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Outline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5B2EC3A-D2C1-0DAE-A77D-6473BD0103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024981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D42A44E-4A64-231F-0968-0E18C25E3C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312" y="1825625"/>
            <a:ext cx="4524488" cy="43513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C1C33-5334-1753-E30E-FCF6F7A34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CFABC0-D2FB-9E41-8044-48662017CA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958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9A49F-1B92-CC3F-EA63-688FB591D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3. Develop alternative energy sources 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498F7C-A5BD-05E8-4B94-46DE56993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B59C2-4553-456A-B9D9-EF8338C21F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50FC42B-C7B9-2B77-D407-E88ED4E26E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5157382"/>
              </p:ext>
            </p:extLst>
          </p:nvPr>
        </p:nvGraphicFramePr>
        <p:xfrm>
          <a:off x="228600" y="1363407"/>
          <a:ext cx="11734799" cy="53202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91548">
                  <a:extLst>
                    <a:ext uri="{9D8B030D-6E8A-4147-A177-3AD203B41FA5}">
                      <a16:colId xmlns:a16="http://schemas.microsoft.com/office/drawing/2014/main" val="4187796985"/>
                    </a:ext>
                  </a:extLst>
                </a:gridCol>
                <a:gridCol w="1627506">
                  <a:extLst>
                    <a:ext uri="{9D8B030D-6E8A-4147-A177-3AD203B41FA5}">
                      <a16:colId xmlns:a16="http://schemas.microsoft.com/office/drawing/2014/main" val="1894117753"/>
                    </a:ext>
                  </a:extLst>
                </a:gridCol>
                <a:gridCol w="1627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0130">
                  <a:extLst>
                    <a:ext uri="{9D8B030D-6E8A-4147-A177-3AD203B41FA5}">
                      <a16:colId xmlns:a16="http://schemas.microsoft.com/office/drawing/2014/main" val="2430117385"/>
                    </a:ext>
                  </a:extLst>
                </a:gridCol>
                <a:gridCol w="1969419">
                  <a:extLst>
                    <a:ext uri="{9D8B030D-6E8A-4147-A177-3AD203B41FA5}">
                      <a16:colId xmlns:a16="http://schemas.microsoft.com/office/drawing/2014/main" val="1059450065"/>
                    </a:ext>
                  </a:extLst>
                </a:gridCol>
                <a:gridCol w="3268690">
                  <a:extLst>
                    <a:ext uri="{9D8B030D-6E8A-4147-A177-3AD203B41FA5}">
                      <a16:colId xmlns:a16="http://schemas.microsoft.com/office/drawing/2014/main" val="2129020448"/>
                    </a:ext>
                  </a:extLst>
                </a:gridCol>
              </a:tblGrid>
              <a:tr h="507018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Net-zero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Renewable Energy targets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Emissions reduction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National Climate Strategy </a:t>
                      </a:r>
                    </a:p>
                  </a:txBody>
                  <a:tcPr marL="3044" marR="3044" marT="3044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Other climate initiatives/governance entities</a:t>
                      </a:r>
                    </a:p>
                  </a:txBody>
                  <a:tcPr marL="3044" marR="3044" marT="3044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7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Bahrain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44" marR="3044" marT="3044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Yes, by 2060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5% by 2025</a:t>
                      </a:r>
                    </a:p>
                    <a:p>
                      <a:pPr algn="l"/>
                      <a:r>
                        <a:rPr lang="en-US" sz="1200" dirty="0"/>
                        <a:t>10% by 2035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Cut emissions by 30% by 2035 and reach net zero by 2060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National Energy Strategy to achieve net zero emissions by 2060</a:t>
                      </a:r>
                    </a:p>
                  </a:txBody>
                  <a:tcPr marL="3044" marR="3044" marT="3044" marB="0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Joint National Committee on Climate Change (2007)</a:t>
                      </a:r>
                    </a:p>
                  </a:txBody>
                  <a:tcPr marL="3044" marR="3044" marT="304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5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Kuwait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44" marR="3044" marT="3044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Yes, by 2060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15% by 2030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Avoid 7.4% of GHG emissions by 2035 relative to a business-as-usual levels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Kuwait National Adaptation Plan 2019-2030;</a:t>
                      </a:r>
                    </a:p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Kuwait 2060 Low-Carbon Strategy</a:t>
                      </a:r>
                    </a:p>
                  </a:txBody>
                  <a:tcPr marL="3044" marR="3044" marT="3044" marB="0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Kuwait National Committee on Climate Change</a:t>
                      </a:r>
                    </a:p>
                  </a:txBody>
                  <a:tcPr marL="3044" marR="3044" marT="3044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03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Oman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44" marR="3044" marT="3044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Yes, by 2050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10% by 2025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30% by 2030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Reduce greenhouse gas (GHG) emissions by 21% relative to a business-as-usual (BAU) scenario by 2030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National Strategy for Adaptation and Mitigation to Climate Change, 2020-2040);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National Carbon Neutral Strategy </a:t>
                      </a:r>
                    </a:p>
                  </a:txBody>
                  <a:tcPr marL="3044" marR="3044" marT="3044" marB="0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Regulations for the management of climate affairs (2016)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National Climate Strategy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Oman Sustainability Centre</a:t>
                      </a:r>
                    </a:p>
                  </a:txBody>
                  <a:tcPr marL="3044" marR="3044" marT="3044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2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Qatar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44" marR="3044" marT="3044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20% by 2030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Reduce 25% of GHG emissions by the year 2030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Qatar's National Environment and Climate Change Strategy (QNE) </a:t>
                      </a:r>
                    </a:p>
                  </a:txBody>
                  <a:tcPr marL="3044" marR="3044" marT="3044" marB="0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National Climate Change Committee (chaired by the Ministry of Environment)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44" marR="3044" marT="3044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30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Saudi Arabia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44" marR="3044" marT="3044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Yes, by 2060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50% by 2030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Reduce, avoid and remove GHG emissions by 278 million tons of carbon dioxide equivalent (MtCO2e) annually by 2030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National Circular Carbon Economy Program;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Saudi Green Initiative;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Middle East Green Initiative </a:t>
                      </a:r>
                    </a:p>
                  </a:txBody>
                  <a:tcPr marL="3044" marR="3044" marT="3044" marB="0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National Committee for the Clean Development Mechanism/Designated National Authority(2009)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Saudi Green Building Forum (2010)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Saudi Energy Efficiency Center (2012)</a:t>
                      </a:r>
                    </a:p>
                    <a:p>
                      <a:pPr marL="285750" marR="0" lvl="0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PIF Regional Voluntary Carbon Market Company</a:t>
                      </a:r>
                    </a:p>
                  </a:txBody>
                  <a:tcPr marL="3044" marR="3044" marT="3044" marB="0"/>
                </a:tc>
                <a:extLst>
                  <a:ext uri="{0D108BD9-81ED-4DB2-BD59-A6C34878D82A}">
                    <a16:rowId xmlns:a16="http://schemas.microsoft.com/office/drawing/2014/main" val="3188130029"/>
                  </a:ext>
                </a:extLst>
              </a:tr>
              <a:tr h="7157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UAE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044" marR="3044" marT="3044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Yes, by 2050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Clean energy 50% (44% RE, 6% Nuclear) by 2050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31% reduction compared to the business-as-usual scenario for the year 2030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2017: Green Growth Strategy/UAE Green Agenda 2015-2030</a:t>
                      </a:r>
                    </a:p>
                  </a:txBody>
                  <a:tcPr marL="3044" marR="3044" marT="3044" marB="0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Dubai Integrated Energy Strategy 2030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Abu Dhabi Carbon trading exchange and carbon clearing</a:t>
                      </a:r>
                    </a:p>
                  </a:txBody>
                  <a:tcPr marL="3044" marR="3044" marT="3044" marB="0"/>
                </a:tc>
                <a:extLst>
                  <a:ext uri="{0D108BD9-81ED-4DB2-BD59-A6C34878D82A}">
                    <a16:rowId xmlns:a16="http://schemas.microsoft.com/office/drawing/2014/main" val="3228099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1439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4E2220B4-C4C4-C571-B3E1-0EBA407E7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3635"/>
            <a:ext cx="5162550" cy="4392613"/>
          </a:xfrm>
          <a:prstGeom prst="rect">
            <a:avLst/>
          </a:prstGeom>
        </p:spPr>
      </p:pic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12B408A-239F-CE1D-18A3-85253E8B5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946" y="1577240"/>
            <a:ext cx="5162550" cy="3887200"/>
          </a:xfrm>
          <a:prstGeom prst="rect">
            <a:avLst/>
          </a:prstGeom>
        </p:spPr>
      </p:pic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779C76E1-D1B2-352F-0581-DC965102E33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5162549" y="4171611"/>
            <a:ext cx="6604907" cy="26514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7270F2-306E-590E-7BAE-DF260A1F2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National oil companies also setting net-zero targets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768C2-9C99-E03C-31F3-B5531BF12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2DB59C2-4553-456A-B9D9-EF8338C21F7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7B4051-F4EC-AFAF-CD2B-CA6F5EE891CE}"/>
              </a:ext>
            </a:extLst>
          </p:cNvPr>
          <p:cNvSpPr txBox="1"/>
          <p:nvPr/>
        </p:nvSpPr>
        <p:spPr>
          <a:xfrm>
            <a:off x="3389970" y="5575610"/>
            <a:ext cx="6579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625380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A671D3-FBA3-4810-9689-276A206A6861}"/>
              </a:ext>
            </a:extLst>
          </p:cNvPr>
          <p:cNvSpPr txBox="1">
            <a:spLocks/>
          </p:cNvSpPr>
          <p:nvPr/>
        </p:nvSpPr>
        <p:spPr>
          <a:xfrm>
            <a:off x="161380" y="316672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Renewable Energy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D20EB9-5459-8B25-FC27-A5447697EF2F}"/>
              </a:ext>
            </a:extLst>
          </p:cNvPr>
          <p:cNvSpPr>
            <a:spLocks/>
          </p:cNvSpPr>
          <p:nvPr/>
        </p:nvSpPr>
        <p:spPr>
          <a:xfrm>
            <a:off x="7816925" y="5988185"/>
            <a:ext cx="1734953" cy="2309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576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2DB59C2-4553-456A-B9D9-EF8338C21F72}" type="slidenum">
              <a:rPr kumimoji="0" lang="en-US" sz="756" b="0" i="0" u="none" strike="noStrike" kern="1200" cap="none" spc="0" normalizeH="0" baseline="0" noProof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760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77B65-E2D8-EC42-D256-2F537530A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59C2-4553-456A-B9D9-EF8338C21F72}" type="slidenum">
              <a:rPr lang="en-US" smtClean="0"/>
              <a:t>27</a:t>
            </a:fld>
            <a:endParaRPr lang="en-US"/>
          </a:p>
        </p:txBody>
      </p:sp>
      <p:pic>
        <p:nvPicPr>
          <p:cNvPr id="1026" name="Picture 2" descr="Phase 3">
            <a:extLst>
              <a:ext uri="{FF2B5EF4-FFF2-40B4-BE49-F238E27FC236}">
                <a16:creationId xmlns:a16="http://schemas.microsoft.com/office/drawing/2014/main" id="{543F3D8B-0B85-4D04-0C63-0CA7E5677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368" y="1636714"/>
            <a:ext cx="4694157" cy="475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FCB6BC-05B7-1F8E-8F21-07B4BDCAEA8A}"/>
              </a:ext>
            </a:extLst>
          </p:cNvPr>
          <p:cNvSpPr txBox="1"/>
          <p:nvPr/>
        </p:nvSpPr>
        <p:spPr>
          <a:xfrm>
            <a:off x="9298977" y="5448088"/>
            <a:ext cx="2743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Mohammed bin Rashid Al Maktoum Solar Park, Dubai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BD7F734-7EE8-AFF9-51E1-3DF61EF71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5955"/>
            <a:ext cx="4247933" cy="289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A4FB5A-67E6-8566-194D-61361F84524D}"/>
              </a:ext>
            </a:extLst>
          </p:cNvPr>
          <p:cNvSpPr txBox="1"/>
          <p:nvPr/>
        </p:nvSpPr>
        <p:spPr>
          <a:xfrm>
            <a:off x="75463" y="1725823"/>
            <a:ext cx="42132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ubai" panose="020B0503030403030204" pitchFamily="34" charset="-78"/>
                <a:cs typeface="Dubai" panose="020B0503030403030204" pitchFamily="34" charset="-78"/>
              </a:defRPr>
            </a:lvl1pPr>
          </a:lstStyle>
          <a:p>
            <a:r>
              <a:rPr lang="en-US" sz="1600" dirty="0"/>
              <a:t>Dhofar 50 MW Wind Farm, Oman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60E462C-B5D0-BE0E-5B1C-D59017C117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2957828"/>
              </p:ext>
            </p:extLst>
          </p:nvPr>
        </p:nvGraphicFramePr>
        <p:xfrm>
          <a:off x="2844721" y="2514787"/>
          <a:ext cx="5959533" cy="3787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81DBCB7-B346-4D25-A849-632B9B278121}"/>
              </a:ext>
            </a:extLst>
          </p:cNvPr>
          <p:cNvSpPr/>
          <p:nvPr/>
        </p:nvSpPr>
        <p:spPr>
          <a:xfrm>
            <a:off x="2844721" y="2170821"/>
            <a:ext cx="59595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576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3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Renewable energy installed capacity in the Gulf countries , 2012-2021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516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A671D3-FBA3-4810-9689-276A206A6861}"/>
              </a:ext>
            </a:extLst>
          </p:cNvPr>
          <p:cNvSpPr txBox="1">
            <a:spLocks/>
          </p:cNvSpPr>
          <p:nvPr/>
        </p:nvSpPr>
        <p:spPr>
          <a:xfrm>
            <a:off x="267416" y="312096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Renewable Energy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D20EB9-5459-8B25-FC27-A5447697EF2F}"/>
              </a:ext>
            </a:extLst>
          </p:cNvPr>
          <p:cNvSpPr>
            <a:spLocks/>
          </p:cNvSpPr>
          <p:nvPr/>
        </p:nvSpPr>
        <p:spPr>
          <a:xfrm>
            <a:off x="7816925" y="5988185"/>
            <a:ext cx="1734953" cy="2309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576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2DB59C2-4553-456A-B9D9-EF8338C21F72}" type="slidenum">
              <a:rPr kumimoji="0" lang="en-US" sz="756" b="0" i="0" u="none" strike="noStrike" kern="1200" cap="none" spc="0" normalizeH="0" baseline="0" noProof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760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roup of men standing in front of a table&#10;&#10;Description automatically generated">
            <a:extLst>
              <a:ext uri="{FF2B5EF4-FFF2-40B4-BE49-F238E27FC236}">
                <a16:creationId xmlns:a16="http://schemas.microsoft.com/office/drawing/2014/main" id="{BD6077F6-B7F9-1BE6-3FA3-7190234A0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950" y="2556963"/>
            <a:ext cx="5080000" cy="2654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EC5488-D784-389D-685A-97A4D93D6EE2}"/>
              </a:ext>
            </a:extLst>
          </p:cNvPr>
          <p:cNvSpPr txBox="1"/>
          <p:nvPr/>
        </p:nvSpPr>
        <p:spPr>
          <a:xfrm>
            <a:off x="159330" y="1766883"/>
            <a:ext cx="6911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>
                <a:solidFill>
                  <a:srgbClr val="0F1419"/>
                </a:solidFill>
                <a:highlight>
                  <a:srgbClr val="FFFFFF"/>
                </a:highlight>
                <a:latin typeface="TwitterChirp"/>
              </a:rPr>
              <a:t>Gulf</a:t>
            </a:r>
            <a:r>
              <a:rPr lang="en-SG" b="0" i="0" u="none" strike="noStrike" dirty="0">
                <a:solidFill>
                  <a:srgbClr val="0F1419"/>
                </a:solidFill>
                <a:effectLst/>
                <a:highlight>
                  <a:srgbClr val="FFFFFF"/>
                </a:highlight>
                <a:latin typeface="TwitterChirp"/>
              </a:rPr>
              <a:t> renewable energy investments regionally and globally, 2016-2020.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66DEA0-70A1-6929-E835-204C69861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59C2-4553-456A-B9D9-EF8338C21F72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 descr="A graphic of a graph showing the energy investments&#10;&#10;Description automatically generated with medium confidence">
            <a:extLst>
              <a:ext uri="{FF2B5EF4-FFF2-40B4-BE49-F238E27FC236}">
                <a16:creationId xmlns:a16="http://schemas.microsoft.com/office/drawing/2014/main" id="{5D3981D8-3273-BE20-26C6-7201D2B82C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382" r="3798"/>
          <a:stretch/>
        </p:blipFill>
        <p:spPr>
          <a:xfrm>
            <a:off x="75050" y="2086484"/>
            <a:ext cx="8053807" cy="46660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B5F7FF-F61C-F0F2-B899-C919B20C59F2}"/>
              </a:ext>
            </a:extLst>
          </p:cNvPr>
          <p:cNvSpPr txBox="1"/>
          <p:nvPr/>
        </p:nvSpPr>
        <p:spPr>
          <a:xfrm>
            <a:off x="8128857" y="5307336"/>
            <a:ext cx="39880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600" b="0" i="0" u="none" strike="noStrike" dirty="0">
                <a:solidFill>
                  <a:srgbClr val="666666"/>
                </a:solidFill>
                <a:effectLst/>
                <a:latin typeface="Myriad Pro"/>
              </a:rPr>
              <a:t>Saudi Arabia and Uzbekistan sign "road map" for energy cooperation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14246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9A671D3-FBA3-4810-9689-276A206A6861}"/>
              </a:ext>
            </a:extLst>
          </p:cNvPr>
          <p:cNvSpPr txBox="1">
            <a:spLocks/>
          </p:cNvSpPr>
          <p:nvPr/>
        </p:nvSpPr>
        <p:spPr>
          <a:xfrm>
            <a:off x="613561" y="197193"/>
            <a:ext cx="10515600" cy="5856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Hydrogen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2DF042-DEC9-4089-AB8F-7859C0FBACB2}"/>
              </a:ext>
            </a:extLst>
          </p:cNvPr>
          <p:cNvSpPr/>
          <p:nvPr/>
        </p:nvSpPr>
        <p:spPr>
          <a:xfrm>
            <a:off x="613561" y="1036987"/>
            <a:ext cx="4457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Current and Planned Gulf Hydrogen Projects 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D20EB9-5459-8B25-FC27-A5447697E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B59C2-4553-456A-B9D9-EF8338C21F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5B84E-0085-AB47-D5AA-2D590C5A3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441" y="1780521"/>
            <a:ext cx="5604538" cy="3736359"/>
          </a:xfrm>
          <a:prstGeom prst="rect">
            <a:avLst/>
          </a:prstGeom>
        </p:spPr>
      </p:pic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79514873-1650-CD27-6811-E458C43AAC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169424"/>
              </p:ext>
            </p:extLst>
          </p:nvPr>
        </p:nvGraphicFramePr>
        <p:xfrm>
          <a:off x="257213" y="1477857"/>
          <a:ext cx="5747347" cy="5061055"/>
        </p:xfrm>
        <a:graphic>
          <a:graphicData uri="http://schemas.openxmlformats.org/drawingml/2006/table">
            <a:tbl>
              <a:tblPr firstRow="1" firstCol="1" bandRow="1">
                <a:solidFill>
                  <a:srgbClr val="F2F2F2">
                    <a:alpha val="45098"/>
                  </a:srgbClr>
                </a:solidFill>
                <a:tableStyleId>{5C22544A-7EE6-4342-B048-85BDC9FD1C3A}</a:tableStyleId>
              </a:tblPr>
              <a:tblGrid>
                <a:gridCol w="1365616">
                  <a:extLst>
                    <a:ext uri="{9D8B030D-6E8A-4147-A177-3AD203B41FA5}">
                      <a16:colId xmlns:a16="http://schemas.microsoft.com/office/drawing/2014/main" val="3984290828"/>
                    </a:ext>
                  </a:extLst>
                </a:gridCol>
                <a:gridCol w="436594">
                  <a:extLst>
                    <a:ext uri="{9D8B030D-6E8A-4147-A177-3AD203B41FA5}">
                      <a16:colId xmlns:a16="http://schemas.microsoft.com/office/drawing/2014/main" val="1388386873"/>
                    </a:ext>
                  </a:extLst>
                </a:gridCol>
                <a:gridCol w="350023">
                  <a:extLst>
                    <a:ext uri="{9D8B030D-6E8A-4147-A177-3AD203B41FA5}">
                      <a16:colId xmlns:a16="http://schemas.microsoft.com/office/drawing/2014/main" val="2080740159"/>
                    </a:ext>
                  </a:extLst>
                </a:gridCol>
                <a:gridCol w="703759">
                  <a:extLst>
                    <a:ext uri="{9D8B030D-6E8A-4147-A177-3AD203B41FA5}">
                      <a16:colId xmlns:a16="http://schemas.microsoft.com/office/drawing/2014/main" val="701978252"/>
                    </a:ext>
                  </a:extLst>
                </a:gridCol>
                <a:gridCol w="1615093">
                  <a:extLst>
                    <a:ext uri="{9D8B030D-6E8A-4147-A177-3AD203B41FA5}">
                      <a16:colId xmlns:a16="http://schemas.microsoft.com/office/drawing/2014/main" val="3072103795"/>
                    </a:ext>
                  </a:extLst>
                </a:gridCol>
                <a:gridCol w="445903">
                  <a:extLst>
                    <a:ext uri="{9D8B030D-6E8A-4147-A177-3AD203B41FA5}">
                      <a16:colId xmlns:a16="http://schemas.microsoft.com/office/drawing/2014/main" val="3323202540"/>
                    </a:ext>
                  </a:extLst>
                </a:gridCol>
                <a:gridCol w="830359">
                  <a:extLst>
                    <a:ext uri="{9D8B030D-6E8A-4147-A177-3AD203B41FA5}">
                      <a16:colId xmlns:a16="http://schemas.microsoft.com/office/drawing/2014/main" val="2370435731"/>
                    </a:ext>
                  </a:extLst>
                </a:gridCol>
              </a:tblGrid>
              <a:tr h="33570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cap="none" spc="0">
                          <a:solidFill>
                            <a:schemeClr val="bg1"/>
                          </a:solidFill>
                          <a:effectLst/>
                        </a:rPr>
                        <a:t>Project name</a:t>
                      </a:r>
                      <a:endParaRPr lang="en-US" sz="1000" b="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cap="none" spc="0" dirty="0">
                          <a:solidFill>
                            <a:schemeClr val="bg1"/>
                          </a:solidFill>
                          <a:effectLst/>
                        </a:rPr>
                        <a:t>Country</a:t>
                      </a:r>
                      <a:endParaRPr lang="en-US" sz="1000" b="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cap="none" spc="0">
                          <a:solidFill>
                            <a:schemeClr val="bg1"/>
                          </a:solidFill>
                          <a:effectLst/>
                        </a:rPr>
                        <a:t>Date online</a:t>
                      </a:r>
                      <a:endParaRPr lang="en-US" sz="1000" b="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cap="none" spc="0" dirty="0">
                          <a:solidFill>
                            <a:schemeClr val="bg1"/>
                          </a:solidFill>
                          <a:effectLst/>
                        </a:rPr>
                        <a:t>Status</a:t>
                      </a:r>
                      <a:endParaRPr lang="en-US" sz="1000" b="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cap="none" spc="0" dirty="0">
                          <a:solidFill>
                            <a:schemeClr val="bg1"/>
                          </a:solidFill>
                          <a:effectLst/>
                        </a:rPr>
                        <a:t>Type of electricity (for electrolysis projects)</a:t>
                      </a:r>
                      <a:endParaRPr lang="en-US" sz="1000" b="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cap="none" spc="0">
                          <a:solidFill>
                            <a:schemeClr val="bg1"/>
                          </a:solidFill>
                          <a:effectLst/>
                        </a:rPr>
                        <a:t>Product</a:t>
                      </a:r>
                      <a:endParaRPr lang="en-US" sz="1000" b="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cap="none" spc="0">
                          <a:solidFill>
                            <a:schemeClr val="bg1"/>
                          </a:solidFill>
                          <a:effectLst/>
                        </a:rPr>
                        <a:t>Announced Size</a:t>
                      </a:r>
                      <a:endParaRPr lang="en-US" sz="1000" b="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cap="none" spc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00" b="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664743"/>
                  </a:ext>
                </a:extLst>
              </a:tr>
              <a:tr h="1901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Green hydrogen plant </a:t>
                      </a:r>
                      <a:endParaRPr lang="en-US" sz="9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BHR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Concept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H2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4MW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929085"/>
                  </a:ext>
                </a:extLst>
              </a:tr>
              <a:tr h="2993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Oman green H2 project, phase 1</a:t>
                      </a:r>
                      <a:endParaRPr lang="en-US" sz="9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OMN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2028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Concept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Others/Various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H2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4.7GW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489773"/>
                  </a:ext>
                </a:extLst>
              </a:tr>
              <a:tr h="2993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Oman green H2 project, phase 2</a:t>
                      </a:r>
                      <a:endParaRPr lang="en-US" sz="9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OMN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2038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Concept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Others/Various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H2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14GW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29656"/>
                  </a:ext>
                </a:extLst>
              </a:tr>
              <a:tr h="1901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Hyport@Duqm</a:t>
                      </a:r>
                      <a:endParaRPr lang="en-US" sz="9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OMN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2026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Feasibility study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Others/Various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Various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250-500MW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953293"/>
                  </a:ext>
                </a:extLst>
              </a:tr>
              <a:tr h="1901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Sumitomo Oman</a:t>
                      </a:r>
                      <a:endParaRPr lang="en-US" sz="9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OMN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2023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Feasibility study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H2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0.3-0.4 kt H2/y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693584"/>
                  </a:ext>
                </a:extLst>
              </a:tr>
              <a:tr h="1901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PDO’s solar-paneled car park </a:t>
                      </a:r>
                      <a:endParaRPr lang="en-US" sz="9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OMN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Feasibility study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Solar PV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H2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770864"/>
                  </a:ext>
                </a:extLst>
              </a:tr>
              <a:tr h="2993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Amin Solar Renewable Energy Project</a:t>
                      </a:r>
                      <a:endParaRPr lang="en-US" sz="9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OMN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Feasibility study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Solar PV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H2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516977"/>
                  </a:ext>
                </a:extLst>
              </a:tr>
              <a:tr h="1901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Port of Duqm NH3 plant</a:t>
                      </a:r>
                      <a:endParaRPr lang="en-US" sz="9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OMN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2023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Feasibility study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Unknown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Ammonia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2400 t NH3/d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993119"/>
                  </a:ext>
                </a:extLst>
              </a:tr>
              <a:tr h="2993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SalalaH2 project</a:t>
                      </a:r>
                      <a:endParaRPr lang="en-US" sz="9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OMN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2023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Unknown 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Wind and solar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Green Ammonia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400 MW 1,000 t NH3/d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276154"/>
                  </a:ext>
                </a:extLst>
              </a:tr>
              <a:tr h="2993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Helios Green Fuels - Neom</a:t>
                      </a:r>
                      <a:endParaRPr lang="en-US" sz="9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SAU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2025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FID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Others/Various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Various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650t H2/d - 1.2Mt NH3/y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55231"/>
                  </a:ext>
                </a:extLst>
              </a:tr>
              <a:tr h="2993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u="sng" cap="none" spc="0">
                          <a:solidFill>
                            <a:schemeClr val="tx1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Dewa</a:t>
                      </a:r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 green hydrogen pilot project</a:t>
                      </a:r>
                      <a:endParaRPr lang="en-US" sz="9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UAE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 cap="none" spc="0">
                          <a:solidFill>
                            <a:schemeClr val="tx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Implemented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Solar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H2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300-kilowatt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515591"/>
                  </a:ext>
                </a:extLst>
              </a:tr>
              <a:tr h="2993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Mubadala/Snam green hydrogen projects</a:t>
                      </a:r>
                      <a:endParaRPr lang="en-US" sz="9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UAE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Feasibility study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Solar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H2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Unknown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71970"/>
                  </a:ext>
                </a:extLst>
              </a:tr>
              <a:tr h="2993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DoE/Masdar plus five firms pilot project</a:t>
                      </a:r>
                      <a:endParaRPr lang="en-US" sz="9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UAE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2022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Feasibility study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 dirty="0">
                          <a:solidFill>
                            <a:schemeClr val="tx1"/>
                          </a:solidFill>
                          <a:effectLst/>
                        </a:rPr>
                        <a:t>Solar</a:t>
                      </a:r>
                      <a:endParaRPr lang="en-US" sz="9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H2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1,000 mt/year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20 MW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761482"/>
                  </a:ext>
                </a:extLst>
              </a:tr>
              <a:tr h="2993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cap="none" spc="0">
                          <a:solidFill>
                            <a:schemeClr val="tx1"/>
                          </a:solidFill>
                          <a:effectLst/>
                        </a:rPr>
                        <a:t>ADNOC low-carbon ammonia plant</a:t>
                      </a:r>
                      <a:endParaRPr lang="en-US" sz="9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UAE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2025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 dirty="0">
                          <a:solidFill>
                            <a:schemeClr val="tx1"/>
                          </a:solidFill>
                          <a:effectLst/>
                        </a:rPr>
                        <a:t>Under construction </a:t>
                      </a:r>
                      <a:endParaRPr lang="en-US" sz="9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 dirty="0">
                          <a:solidFill>
                            <a:schemeClr val="tx1"/>
                          </a:solidFill>
                          <a:effectLst/>
                        </a:rPr>
                        <a:t>Natural gas</a:t>
                      </a:r>
                      <a:endParaRPr lang="en-US" sz="9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chemeClr val="tx1"/>
                          </a:solidFill>
                          <a:effectLst/>
                        </a:rPr>
                        <a:t>Blue Ammonia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 dirty="0">
                          <a:solidFill>
                            <a:schemeClr val="tx1"/>
                          </a:solidFill>
                          <a:effectLst/>
                        </a:rPr>
                        <a:t>1 mt NH3/</a:t>
                      </a:r>
                      <a:r>
                        <a:rPr lang="en-US" sz="900" cap="none" spc="0" dirty="0" err="1">
                          <a:solidFill>
                            <a:schemeClr val="tx1"/>
                          </a:solidFill>
                          <a:effectLst/>
                        </a:rPr>
                        <a:t>yr</a:t>
                      </a:r>
                      <a:endParaRPr lang="en-US" sz="9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67" marR="4067" marT="47761" marB="406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90926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FBC0C64-3AB5-9C78-B564-B13F2BB0D2A4}"/>
              </a:ext>
            </a:extLst>
          </p:cNvPr>
          <p:cNvSpPr txBox="1"/>
          <p:nvPr/>
        </p:nvSpPr>
        <p:spPr>
          <a:xfrm>
            <a:off x="6187441" y="5613449"/>
            <a:ext cx="56045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US" dirty="0"/>
              <a:t>Source: Al-Sarihi, A. 2022. Gulf States Hedge Against Global Energy Transition, Now With Hydrogen. Arab Gulf States Institute in Washington</a:t>
            </a:r>
          </a:p>
        </p:txBody>
      </p:sp>
    </p:spTree>
    <p:extLst>
      <p:ext uri="{BB962C8B-B14F-4D97-AF65-F5344CB8AC3E}">
        <p14:creationId xmlns:p14="http://schemas.microsoft.com/office/powerpoint/2010/main" val="2731864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0B170E-61A5-7E3C-FF30-490DDA505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961403C3-225B-1409-229D-EB846E0B0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4576CA-BE99-096A-C36C-E2A2AF625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Outline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CC7D5FE-1231-16BF-425C-0F46D4C4A8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541257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7B1DF0C-78AE-6111-FC7A-08852B1EDD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312" y="1825625"/>
            <a:ext cx="4524488" cy="43513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15E2D-8E7B-D6D1-CCC0-F16B30EF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CFABC0-D2FB-9E41-8044-48662017CA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476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9A671D3-FBA3-4810-9689-276A206A6861}"/>
              </a:ext>
            </a:extLst>
          </p:cNvPr>
          <p:cNvSpPr txBox="1">
            <a:spLocks/>
          </p:cNvSpPr>
          <p:nvPr/>
        </p:nvSpPr>
        <p:spPr>
          <a:xfrm>
            <a:off x="613561" y="19719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Hydrogen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D20EB9-5459-8B25-FC27-A5447697E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B59C2-4553-456A-B9D9-EF8338C21F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5B84E-0085-AB47-D5AA-2D590C5A3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441" y="1780521"/>
            <a:ext cx="5604538" cy="37363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BC0C64-3AB5-9C78-B564-B13F2BB0D2A4}"/>
              </a:ext>
            </a:extLst>
          </p:cNvPr>
          <p:cNvSpPr txBox="1"/>
          <p:nvPr/>
        </p:nvSpPr>
        <p:spPr>
          <a:xfrm>
            <a:off x="6187441" y="5613449"/>
            <a:ext cx="5604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Al-Sarihi, A. 2022. Gulf States Hedge Against Global Energy Transition, Now With Hydrogen. Arab Gulf States Institute in Washington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0B1906F-C49A-4604-6B0B-8F8EEA9FC75C}"/>
              </a:ext>
            </a:extLst>
          </p:cNvPr>
          <p:cNvSpPr txBox="1">
            <a:spLocks/>
          </p:cNvSpPr>
          <p:nvPr/>
        </p:nvSpPr>
        <p:spPr>
          <a:xfrm>
            <a:off x="400020" y="1676400"/>
            <a:ext cx="5604537" cy="425542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Oman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Hydrogen Strategy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alliance for hydrogen consisting of 13 local authorities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hydrogen company, Hydrogen Development Oman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Abu Dhabi Hydrogen Alliance (Mubadala Investment Company, ADNOC, and Abu Dhabi holding company ADQ)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Hydrogen Leadership Roadmap (to capture 25% of the global low-carbon hydrogen market by 2030.)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Saudi Arabia: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Ministry of Energy signed a memorandum of understanding with a number of local authorities to demonstrate the viability of hydrogen use in transportation and industry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Saudi Arabia announced a $5 billion green hydrogen plant, to be powered by renewables and built in the futuristic city of Neom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6882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9A671D3-FBA3-4810-9689-276A206A6861}"/>
              </a:ext>
            </a:extLst>
          </p:cNvPr>
          <p:cNvSpPr txBox="1">
            <a:spLocks/>
          </p:cNvSpPr>
          <p:nvPr/>
        </p:nvSpPr>
        <p:spPr>
          <a:xfrm>
            <a:off x="613561" y="197193"/>
            <a:ext cx="10515600" cy="620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Hydrogen partnerships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D20EB9-5459-8B25-FC27-A5447697E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B59C2-4553-456A-B9D9-EF8338C21F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CEF71744-5379-84FB-85E8-5D7E0A241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265" y="1591640"/>
            <a:ext cx="7827166" cy="4450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CAA5A8-45A9-E215-D9FB-403CE9D1306A}"/>
              </a:ext>
            </a:extLst>
          </p:cNvPr>
          <p:cNvSpPr txBox="1"/>
          <p:nvPr/>
        </p:nvSpPr>
        <p:spPr>
          <a:xfrm>
            <a:off x="70741" y="6083401"/>
            <a:ext cx="7702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Gulf international hydrogen alliances, i.e., countries with whom MoU, partnerships, agreements, are signed. Source: Author compilation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91730B-DD48-07C5-67B2-6BA0C9B50C14}"/>
              </a:ext>
            </a:extLst>
          </p:cNvPr>
          <p:cNvSpPr/>
          <p:nvPr/>
        </p:nvSpPr>
        <p:spPr>
          <a:xfrm>
            <a:off x="5407324" y="1270096"/>
            <a:ext cx="289931" cy="301083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98C4AEF4-7E30-A820-85CD-DD95FF6C0BC0}"/>
              </a:ext>
            </a:extLst>
          </p:cNvPr>
          <p:cNvCxnSpPr>
            <a:endCxn id="9" idx="1"/>
          </p:cNvCxnSpPr>
          <p:nvPr/>
        </p:nvCxnSpPr>
        <p:spPr>
          <a:xfrm flipV="1">
            <a:off x="2363040" y="1420638"/>
            <a:ext cx="3044284" cy="2940499"/>
          </a:xfrm>
          <a:prstGeom prst="curvedConnector3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4B6FF674-CDE1-98A8-6BB8-2D9AF874ECD8}"/>
              </a:ext>
            </a:extLst>
          </p:cNvPr>
          <p:cNvCxnSpPr>
            <a:cxnSpLocks/>
            <a:endCxn id="9" idx="1"/>
          </p:cNvCxnSpPr>
          <p:nvPr/>
        </p:nvCxnSpPr>
        <p:spPr>
          <a:xfrm rot="5400000" flipH="1" flipV="1">
            <a:off x="2118348" y="1665330"/>
            <a:ext cx="3533668" cy="3044284"/>
          </a:xfrm>
          <a:prstGeom prst="curvedConnector2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FC4F89F-96B1-C854-FC86-327DF557A6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12"/>
          <a:stretch/>
        </p:blipFill>
        <p:spPr>
          <a:xfrm>
            <a:off x="7889708" y="522790"/>
            <a:ext cx="4216400" cy="30025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group of men standing on a red carpet&#10;&#10;Description automatically generated">
            <a:extLst>
              <a:ext uri="{FF2B5EF4-FFF2-40B4-BE49-F238E27FC236}">
                <a16:creationId xmlns:a16="http://schemas.microsoft.com/office/drawing/2014/main" id="{BB9D8039-A827-3490-D54A-D4643D411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9708" y="3682497"/>
            <a:ext cx="4257262" cy="23594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6E36AF-CB6B-7901-02E9-88A60B3C07A6}"/>
              </a:ext>
            </a:extLst>
          </p:cNvPr>
          <p:cNvSpPr txBox="1"/>
          <p:nvPr/>
        </p:nvSpPr>
        <p:spPr>
          <a:xfrm>
            <a:off x="5837986" y="1181300"/>
            <a:ext cx="785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China</a:t>
            </a:r>
          </a:p>
        </p:txBody>
      </p:sp>
    </p:spTree>
    <p:extLst>
      <p:ext uri="{BB962C8B-B14F-4D97-AF65-F5344CB8AC3E}">
        <p14:creationId xmlns:p14="http://schemas.microsoft.com/office/powerpoint/2010/main" val="23970886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9771C-C0B0-2AA1-BDC9-FE76E0D99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SG" sz="4000">
                <a:latin typeface="Merriweather" pitchFamily="2" charset="77"/>
              </a:rPr>
              <a:t>C</a:t>
            </a:r>
            <a:r>
              <a:rPr lang="en-SG" sz="4000" b="0" i="0" u="none" strike="noStrike">
                <a:effectLst/>
                <a:latin typeface="Merriweather" pitchFamily="2" charset="77"/>
              </a:rPr>
              <a:t>arbon capture and storage (CCS) 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86F5-0B5A-DF43-DB91-4E9EEBACB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SG" sz="2000" b="0" i="0" u="none" strike="noStrike">
                <a:effectLst/>
                <a:latin typeface="Merriweather" pitchFamily="2" charset="77"/>
              </a:rPr>
              <a:t>Three major CCS facilities in the Gulf: </a:t>
            </a:r>
          </a:p>
          <a:p>
            <a:r>
              <a:rPr lang="en-SG" sz="2000" b="0" i="0" u="none" strike="noStrike">
                <a:effectLst/>
                <a:latin typeface="Merriweather" pitchFamily="2" charset="77"/>
              </a:rPr>
              <a:t> </a:t>
            </a:r>
            <a:r>
              <a:rPr lang="en-SG" sz="2000" b="0" i="0" u="none" strike="noStrike">
                <a:effectLst/>
                <a:latin typeface="Merriweather" pitchFamily="2" charset="77"/>
                <a:hlinkClick r:id="rId2"/>
              </a:rPr>
              <a:t>Saudi Arabia</a:t>
            </a:r>
            <a:r>
              <a:rPr lang="en-SG" sz="2000">
                <a:latin typeface="Merriweather" pitchFamily="2" charset="77"/>
              </a:rPr>
              <a:t>:</a:t>
            </a:r>
          </a:p>
          <a:p>
            <a:pPr marL="457200" lvl="1" indent="0">
              <a:buNone/>
            </a:pPr>
            <a:r>
              <a:rPr lang="en-SG" sz="2000" b="0" i="0" u="none" strike="noStrike">
                <a:effectLst/>
                <a:latin typeface="Merriweather" pitchFamily="2" charset="77"/>
              </a:rPr>
              <a:t>Saudi Aramco’s Uthmaniyah CO</a:t>
            </a:r>
            <a:r>
              <a:rPr lang="en-SG" sz="2000" b="0" i="0" u="none" strike="noStrike" baseline="-25000">
                <a:effectLst/>
                <a:latin typeface="Merriweather" pitchFamily="2" charset="77"/>
              </a:rPr>
              <a:t>2</a:t>
            </a:r>
            <a:r>
              <a:rPr lang="en-SG" sz="2000" b="0" i="0" u="none" strike="noStrike">
                <a:effectLst/>
                <a:latin typeface="Merriweather" pitchFamily="2" charset="77"/>
              </a:rPr>
              <a:t>-EOR Demonstration Project</a:t>
            </a:r>
          </a:p>
          <a:p>
            <a:pPr marL="457200" lvl="1" indent="0">
              <a:buNone/>
            </a:pPr>
            <a:r>
              <a:rPr lang="en-SG" sz="2000">
                <a:latin typeface="Merriweather" pitchFamily="2" charset="77"/>
              </a:rPr>
              <a:t>T</a:t>
            </a:r>
            <a:r>
              <a:rPr lang="en-SG" sz="2000" b="0" i="0" u="none" strike="noStrike">
                <a:effectLst/>
                <a:latin typeface="Merriweather" pitchFamily="2" charset="77"/>
              </a:rPr>
              <a:t>he Saudi Basic Industries Corporation’s Jubail CO</a:t>
            </a:r>
            <a:r>
              <a:rPr lang="en-SG" sz="2000" b="0" i="0" u="none" strike="noStrike" baseline="-25000">
                <a:effectLst/>
                <a:latin typeface="Merriweather" pitchFamily="2" charset="77"/>
              </a:rPr>
              <a:t>2</a:t>
            </a:r>
            <a:r>
              <a:rPr lang="en-SG" sz="2000" b="0" i="0" u="none" strike="noStrike">
                <a:effectLst/>
                <a:latin typeface="Merriweather" pitchFamily="2" charset="77"/>
              </a:rPr>
              <a:t> to chemicals plant </a:t>
            </a:r>
          </a:p>
          <a:p>
            <a:r>
              <a:rPr lang="en-SG" sz="2000">
                <a:latin typeface="Merriweather" pitchFamily="2" charset="77"/>
                <a:hlinkClick r:id="rId3"/>
              </a:rPr>
              <a:t>UAE</a:t>
            </a:r>
            <a:endParaRPr lang="en-SG" sz="2000">
              <a:latin typeface="Merriweather" pitchFamily="2" charset="77"/>
            </a:endParaRPr>
          </a:p>
          <a:p>
            <a:pPr marL="457200" lvl="1" indent="0">
              <a:buNone/>
            </a:pPr>
            <a:r>
              <a:rPr lang="en-SG" sz="2000">
                <a:latin typeface="Merriweather" pitchFamily="2" charset="77"/>
              </a:rPr>
              <a:t>T</a:t>
            </a:r>
            <a:r>
              <a:rPr lang="en-SG" sz="2000" b="0" i="0" u="none" strike="noStrike">
                <a:effectLst/>
                <a:latin typeface="Merriweather" pitchFamily="2" charset="77"/>
              </a:rPr>
              <a:t>he </a:t>
            </a:r>
            <a:r>
              <a:rPr lang="en-SG" sz="2000" b="0" i="0" u="none" strike="noStrike" dirty="0">
                <a:effectLst/>
                <a:latin typeface="Merriweather" pitchFamily="2" charset="77"/>
              </a:rPr>
              <a:t>al-Reyadah</a:t>
            </a:r>
            <a:r>
              <a:rPr lang="en-SG" sz="2000" b="0" i="0" u="none" strike="noStrike">
                <a:effectLst/>
                <a:latin typeface="Merriweather" pitchFamily="2" charset="77"/>
              </a:rPr>
              <a:t> project. </a:t>
            </a:r>
            <a:endParaRPr lang="en-US" sz="2000" dirty="0"/>
          </a:p>
        </p:txBody>
      </p:sp>
      <p:pic>
        <p:nvPicPr>
          <p:cNvPr id="2052" name="Picture 4" descr="A factory building with a sign&#10;&#10;Description automatically generated">
            <a:extLst>
              <a:ext uri="{FF2B5EF4-FFF2-40B4-BE49-F238E27FC236}">
                <a16:creationId xmlns:a16="http://schemas.microsoft.com/office/drawing/2014/main" id="{8D70BEC3-B233-190E-74CC-251A85BA2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" r="-2" b="-2"/>
          <a:stretch/>
        </p:blipFill>
        <p:spPr bwMode="auto">
          <a:xfrm>
            <a:off x="5183500" y="1904282"/>
            <a:ext cx="6170299" cy="42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2D9D48-A707-6FF0-BF92-7CA25AAE4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2DB59C2-4553-456A-B9D9-EF8338C21F72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057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4CF7-C006-A44A-AAF1-AB3EC7A40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05" y="129287"/>
            <a:ext cx="10515600" cy="1325563"/>
          </a:xfrm>
        </p:spPr>
        <p:txBody>
          <a:bodyPr/>
          <a:lstStyle/>
          <a:p>
            <a:r>
              <a:rPr lang="en-US" b="1" dirty="0"/>
              <a:t>Electric Vehicles (EVs)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5427E-769A-8AEC-47D8-1E782D679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59C2-4553-456A-B9D9-EF8338C21F72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6A5464-8F41-38D6-25ED-A0F3DF064338}"/>
              </a:ext>
            </a:extLst>
          </p:cNvPr>
          <p:cNvSpPr txBox="1"/>
          <p:nvPr/>
        </p:nvSpPr>
        <p:spPr>
          <a:xfrm>
            <a:off x="433837" y="2761255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Oman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D9B8BB-0DD9-7D8A-C9B8-6F4ECD004D7B}"/>
              </a:ext>
            </a:extLst>
          </p:cNvPr>
          <p:cNvSpPr txBox="1"/>
          <p:nvPr/>
        </p:nvSpPr>
        <p:spPr>
          <a:xfrm>
            <a:off x="2340051" y="2761255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Qatar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E99AA-3160-2812-7921-4AD9E48AB219}"/>
              </a:ext>
            </a:extLst>
          </p:cNvPr>
          <p:cNvSpPr txBox="1"/>
          <p:nvPr/>
        </p:nvSpPr>
        <p:spPr>
          <a:xfrm>
            <a:off x="3844896" y="2761255"/>
            <a:ext cx="1426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Saudi Arabia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803AB2-E31D-6563-1AF7-DCA0FF583AFA}"/>
              </a:ext>
            </a:extLst>
          </p:cNvPr>
          <p:cNvSpPr txBox="1"/>
          <p:nvPr/>
        </p:nvSpPr>
        <p:spPr>
          <a:xfrm>
            <a:off x="6512629" y="2761255"/>
            <a:ext cx="58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UAE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D20B46-2063-9E69-EFEB-606BDE502EE4}"/>
              </a:ext>
            </a:extLst>
          </p:cNvPr>
          <p:cNvSpPr txBox="1"/>
          <p:nvPr/>
        </p:nvSpPr>
        <p:spPr>
          <a:xfrm>
            <a:off x="164636" y="3472457"/>
            <a:ext cx="1726843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6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To have 22,000 EVs by 2030 and to install 350 public chargers by 2026</a:t>
            </a:r>
            <a:r>
              <a:rPr lang="en-SG" sz="1600" dirty="0">
                <a:effectLst/>
              </a:rPr>
              <a:t> </a:t>
            </a:r>
            <a:endParaRPr lang="en-US" sz="1600" dirty="0"/>
          </a:p>
        </p:txBody>
      </p:sp>
      <p:pic>
        <p:nvPicPr>
          <p:cNvPr id="12" name="Picture 11" descr="A red green and white flag&#10;&#10;Description automatically generated">
            <a:extLst>
              <a:ext uri="{FF2B5EF4-FFF2-40B4-BE49-F238E27FC236}">
                <a16:creationId xmlns:a16="http://schemas.microsoft.com/office/drawing/2014/main" id="{4D419D63-0419-21A4-35A3-A947675AE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33836" y="1884068"/>
            <a:ext cx="1146489" cy="707845"/>
          </a:xfrm>
          <a:prstGeom prst="rect">
            <a:avLst/>
          </a:prstGeom>
        </p:spPr>
      </p:pic>
      <p:pic>
        <p:nvPicPr>
          <p:cNvPr id="15" name="Picture 14" descr="A flag of the state of qatar&#10;&#10;Description automatically generated">
            <a:extLst>
              <a:ext uri="{FF2B5EF4-FFF2-40B4-BE49-F238E27FC236}">
                <a16:creationId xmlns:a16="http://schemas.microsoft.com/office/drawing/2014/main" id="{3A68CEA1-C5FC-1002-EF10-54D37F578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966821" y="1884068"/>
            <a:ext cx="1415690" cy="683728"/>
          </a:xfrm>
          <a:prstGeom prst="rect">
            <a:avLst/>
          </a:prstGeom>
        </p:spPr>
      </p:pic>
      <p:pic>
        <p:nvPicPr>
          <p:cNvPr id="18" name="Picture 17" descr="A green flag with white text&#10;&#10;Description automatically generated">
            <a:extLst>
              <a:ext uri="{FF2B5EF4-FFF2-40B4-BE49-F238E27FC236}">
                <a16:creationId xmlns:a16="http://schemas.microsoft.com/office/drawing/2014/main" id="{F201E694-28F3-5C54-D0D1-2C93A465E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019909" y="1876432"/>
            <a:ext cx="1077532" cy="715481"/>
          </a:xfrm>
          <a:prstGeom prst="rect">
            <a:avLst/>
          </a:prstGeom>
        </p:spPr>
      </p:pic>
      <p:pic>
        <p:nvPicPr>
          <p:cNvPr id="21" name="Picture 20" descr="A green and white flag&#10;&#10;Description automatically generated">
            <a:extLst>
              <a:ext uri="{FF2B5EF4-FFF2-40B4-BE49-F238E27FC236}">
                <a16:creationId xmlns:a16="http://schemas.microsoft.com/office/drawing/2014/main" id="{1F34A930-963D-DA96-BDDA-8A2EF3D563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046381" y="1884068"/>
            <a:ext cx="1243609" cy="71548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4ECADB7-B857-41E2-B4B7-3D9D337FD850}"/>
              </a:ext>
            </a:extLst>
          </p:cNvPr>
          <p:cNvSpPr txBox="1"/>
          <p:nvPr/>
        </p:nvSpPr>
        <p:spPr>
          <a:xfrm>
            <a:off x="1966821" y="3472457"/>
            <a:ext cx="17268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n-SG" dirty="0"/>
              <a:t>35% of its fleet and 100% of its public transportation buses to become electric by 2030 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CC48A0-1DD0-EF53-4868-519F4D0126F2}"/>
              </a:ext>
            </a:extLst>
          </p:cNvPr>
          <p:cNvSpPr txBox="1"/>
          <p:nvPr/>
        </p:nvSpPr>
        <p:spPr>
          <a:xfrm>
            <a:off x="3561974" y="3472457"/>
            <a:ext cx="21487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n-SG" dirty="0"/>
              <a:t>5% of parking spaces be reserved for EVs and charging stations be installed in all car parks. </a:t>
            </a:r>
          </a:p>
          <a:p>
            <a:endParaRPr lang="en-US" dirty="0"/>
          </a:p>
          <a:p>
            <a:r>
              <a:rPr lang="en-US" dirty="0"/>
              <a:t>To install over 5,000 fast chargers across more than 1,000 locations by 2030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E84E61-F5D7-38F1-169E-27D05582D860}"/>
              </a:ext>
            </a:extLst>
          </p:cNvPr>
          <p:cNvSpPr txBox="1"/>
          <p:nvPr/>
        </p:nvSpPr>
        <p:spPr>
          <a:xfrm>
            <a:off x="5855039" y="3472457"/>
            <a:ext cx="182049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n-SG" dirty="0"/>
              <a:t>Electric and hybrid vehicles to constitute 50% of the total vehicle fleet by 2050.</a:t>
            </a:r>
          </a:p>
          <a:p>
            <a:endParaRPr lang="en-SG" dirty="0"/>
          </a:p>
          <a:p>
            <a:r>
              <a:rPr lang="en-SG" dirty="0"/>
              <a:t>To to increase charging stations from 914 to 10,000 by 2030 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6A01F4-CAF6-2403-169A-AD13F2F91822}"/>
              </a:ext>
            </a:extLst>
          </p:cNvPr>
          <p:cNvSpPr txBox="1"/>
          <p:nvPr/>
        </p:nvSpPr>
        <p:spPr>
          <a:xfrm>
            <a:off x="8650724" y="0"/>
            <a:ext cx="266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Manufacturing ambitions </a:t>
            </a:r>
          </a:p>
        </p:txBody>
      </p:sp>
      <p:pic>
        <p:nvPicPr>
          <p:cNvPr id="1026" name="Picture 2" descr="The UAE Ministry of Industry and Advanced Technology stall at Adipec 2023. Victor Besa / The National">
            <a:extLst>
              <a:ext uri="{FF2B5EF4-FFF2-40B4-BE49-F238E27FC236}">
                <a16:creationId xmlns:a16="http://schemas.microsoft.com/office/drawing/2014/main" id="{C921ACEB-142F-0E9A-9379-FC4D2D915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36" y="3496618"/>
            <a:ext cx="4429122" cy="322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RH Crown Prince Launches Ceer, the First Saudi Electric Vehicle Brand">
            <a:extLst>
              <a:ext uri="{FF2B5EF4-FFF2-40B4-BE49-F238E27FC236}">
                <a16:creationId xmlns:a16="http://schemas.microsoft.com/office/drawing/2014/main" id="{5C5231EE-9D8C-B698-0FAD-D73973818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36" y="341600"/>
            <a:ext cx="4430033" cy="330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434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36AE8B-79AF-4DCE-A912-A2A93E305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EB6168EC-1977-85A9-C107-E82A772BF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BA163B-427D-3C1B-C062-0427F93B3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Outline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6DC0E16-339E-C78A-CD0F-98C8788C7C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320233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A29AA6F-A421-CB36-CC76-C111F70BF3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312" y="1825625"/>
            <a:ext cx="4524488" cy="43513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334EE-E965-EF97-004F-7B7AC6690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CFABC0-D2FB-9E41-8044-48662017CA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248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C9F178-C7C3-334D-867D-F1BA0FD43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8" y="666"/>
            <a:ext cx="6870954" cy="549513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en-US" sz="2800" b="1" dirty="0"/>
              <a:t>Gulf-Singapore energy relations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B5F0269-C971-494C-8384-323B92DF4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721" y="845388"/>
            <a:ext cx="5672983" cy="6011945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1700" b="1" dirty="0">
                <a:effectLst/>
              </a:rPr>
              <a:t>FTA</a:t>
            </a:r>
            <a:r>
              <a:rPr lang="en-US" sz="1800" b="1" dirty="0">
                <a:effectLst/>
              </a:rPr>
              <a:t>:</a:t>
            </a:r>
            <a:r>
              <a:rPr lang="en-US" sz="1800" dirty="0">
                <a:effectLst/>
              </a:rPr>
              <a:t> </a:t>
            </a:r>
            <a:r>
              <a:rPr lang="en-US" sz="1400" dirty="0"/>
              <a:t>Singapore is Gulf major trade partner, the only ASEAN country to have an FTA with the GCC.</a:t>
            </a:r>
          </a:p>
          <a:p>
            <a:r>
              <a:rPr lang="en-US" sz="1600" b="1" dirty="0"/>
              <a:t>UAE– Singapore Comprehensive Partnership (SUCP)</a:t>
            </a:r>
          </a:p>
          <a:p>
            <a:pPr marL="457200" lvl="1" indent="0">
              <a:buNone/>
            </a:pPr>
            <a:r>
              <a:rPr lang="en-US" sz="1400" dirty="0">
                <a:effectLst/>
              </a:rPr>
              <a:t>	Abu Dhabi Singapore Joint Forum (ADSJF)</a:t>
            </a:r>
          </a:p>
          <a:p>
            <a:pPr marL="457200" lvl="1" indent="0">
              <a:buNone/>
            </a:pPr>
            <a:r>
              <a:rPr lang="en-US" sz="1400" dirty="0"/>
              <a:t>	Singapore – UAE Joint Committee (SUJC) </a:t>
            </a:r>
            <a:endParaRPr lang="en-US" sz="1400" dirty="0">
              <a:effectLst/>
            </a:endParaRPr>
          </a:p>
          <a:p>
            <a:r>
              <a:rPr lang="en-US" sz="1800" b="1" dirty="0">
                <a:effectLst/>
              </a:rPr>
              <a:t>Saudi - Singapore Joint Committee (SSJC)</a:t>
            </a:r>
          </a:p>
          <a:p>
            <a:r>
              <a:rPr lang="en-US" sz="1800" b="1" dirty="0">
                <a:effectLst/>
              </a:rPr>
              <a:t>Singapore-Oman Strategic Dialogue</a:t>
            </a:r>
          </a:p>
          <a:p>
            <a:r>
              <a:rPr lang="en-US" sz="1800" b="1" dirty="0">
                <a:effectLst/>
              </a:rPr>
              <a:t>Energy relations</a:t>
            </a:r>
          </a:p>
          <a:p>
            <a:pPr lvl="1"/>
            <a:r>
              <a:rPr lang="en-US" sz="1400" dirty="0">
                <a:effectLst/>
              </a:rPr>
              <a:t>Over two-thirds of Singapore’s crude oil imports come from the United Arab Emirates, Qatar, Saudi Arabia, and Kuwait.</a:t>
            </a:r>
          </a:p>
          <a:p>
            <a:pPr lvl="1"/>
            <a:r>
              <a:rPr lang="en-US" sz="1400" dirty="0"/>
              <a:t>Singapore receives liquefied natural gas (LNG) from Qatar and Oman</a:t>
            </a:r>
          </a:p>
          <a:p>
            <a:r>
              <a:rPr lang="en-US" sz="1800" b="1" dirty="0"/>
              <a:t>Common climate change challenges</a:t>
            </a:r>
          </a:p>
          <a:p>
            <a:pPr lvl="1"/>
            <a:r>
              <a:rPr lang="en-US" sz="1400" dirty="0"/>
              <a:t>E.g. water security, food security, sea level rise, extreme weather events </a:t>
            </a:r>
          </a:p>
          <a:p>
            <a:r>
              <a:rPr lang="en-US" sz="1800" b="1" dirty="0"/>
              <a:t>Mutual energy transition/green economy aspirations </a:t>
            </a:r>
          </a:p>
          <a:p>
            <a:pPr lvl="1"/>
            <a:r>
              <a:rPr lang="en-US" sz="1400" b="1" dirty="0">
                <a:effectLst/>
              </a:rPr>
              <a:t>Green Hydrogen</a:t>
            </a:r>
          </a:p>
          <a:p>
            <a:pPr lvl="1"/>
            <a:r>
              <a:rPr lang="en-US" sz="1400" b="1" dirty="0">
                <a:effectLst/>
              </a:rPr>
              <a:t>Switch to natural gas </a:t>
            </a:r>
          </a:p>
          <a:p>
            <a:pPr lvl="1"/>
            <a:r>
              <a:rPr lang="en-US" sz="1400" b="1" dirty="0">
                <a:effectLst/>
              </a:rPr>
              <a:t>Scale up renewable energy </a:t>
            </a:r>
          </a:p>
          <a:p>
            <a:pPr lvl="1"/>
            <a:r>
              <a:rPr lang="en-US" sz="1400" b="1" dirty="0">
                <a:effectLst/>
              </a:rPr>
              <a:t>Carbon capture and storage</a:t>
            </a:r>
          </a:p>
          <a:p>
            <a:pPr lvl="1"/>
            <a:r>
              <a:rPr lang="en-US" sz="1400" b="1" dirty="0"/>
              <a:t>Nuclear (SMR)</a:t>
            </a:r>
          </a:p>
          <a:p>
            <a:pPr lvl="1"/>
            <a:r>
              <a:rPr lang="en-US" sz="1400" b="1" dirty="0"/>
              <a:t>EV</a:t>
            </a:r>
          </a:p>
          <a:p>
            <a:pPr lvl="1"/>
            <a:r>
              <a:rPr lang="en-US" sz="1400" b="1" dirty="0"/>
              <a:t>Carbon markets</a:t>
            </a:r>
          </a:p>
          <a:p>
            <a:pPr lvl="1"/>
            <a:r>
              <a:rPr lang="en-US" sz="1400" b="1" dirty="0"/>
              <a:t>J</a:t>
            </a:r>
            <a:r>
              <a:rPr lang="en-US" sz="1400" b="1" dirty="0">
                <a:effectLst/>
              </a:rPr>
              <a:t>ust energy transition</a:t>
            </a:r>
          </a:p>
          <a:p>
            <a:endParaRPr lang="en-US" sz="1800" b="1" dirty="0"/>
          </a:p>
          <a:p>
            <a:endParaRPr lang="en-US" sz="18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62FCA2-A500-6047-A9F1-1FF90F49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A25D524-65B8-4349-B97B-5E16090F10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olorful circle with numbers and text&#10;&#10;Description automatically generated">
            <a:extLst>
              <a:ext uri="{FF2B5EF4-FFF2-40B4-BE49-F238E27FC236}">
                <a16:creationId xmlns:a16="http://schemas.microsoft.com/office/drawing/2014/main" id="{CB1F9247-9F24-BC39-2C15-FD34FD293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95" y="180975"/>
            <a:ext cx="5041900" cy="299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7F66D4-298C-D918-B6D9-A6206AFA3BC9}"/>
              </a:ext>
            </a:extLst>
          </p:cNvPr>
          <p:cNvSpPr txBox="1"/>
          <p:nvPr/>
        </p:nvSpPr>
        <p:spPr>
          <a:xfrm>
            <a:off x="6886395" y="2860873"/>
            <a:ext cx="50419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SG" sz="1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Proportion of total ASEAN trade with GCC (2021). Source: IMF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D17CD3-4EA6-11AF-B1F4-AFF49689A7E4}"/>
              </a:ext>
            </a:extLst>
          </p:cNvPr>
          <p:cNvSpPr txBox="1"/>
          <p:nvPr/>
        </p:nvSpPr>
        <p:spPr>
          <a:xfrm>
            <a:off x="7268657" y="5605836"/>
            <a:ext cx="217513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SG" sz="900" i="0" u="none" strike="noStrike" dirty="0">
                <a:solidFill>
                  <a:srgbClr val="222222"/>
                </a:solidFill>
                <a:effectLst/>
                <a:latin typeface="Montserrat" pitchFamily="2" charset="77"/>
              </a:rPr>
              <a:t>Prime Minister Lee Hsien Loong visit to the United Arab Emirates, 21-22 October 2023</a:t>
            </a:r>
          </a:p>
        </p:txBody>
      </p:sp>
      <p:pic>
        <p:nvPicPr>
          <p:cNvPr id="14" name="Picture 13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DF05E857-869A-D202-B67B-AB86DBE08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01" y="3231279"/>
            <a:ext cx="3306884" cy="1967596"/>
          </a:xfrm>
          <a:prstGeom prst="rect">
            <a:avLst/>
          </a:prstGeom>
        </p:spPr>
      </p:pic>
      <p:pic>
        <p:nvPicPr>
          <p:cNvPr id="8" name="Picture 7" descr="A person in a suit standing next to a person in a white robe&#10;&#10;Description automatically generated">
            <a:extLst>
              <a:ext uri="{FF2B5EF4-FFF2-40B4-BE49-F238E27FC236}">
                <a16:creationId xmlns:a16="http://schemas.microsoft.com/office/drawing/2014/main" id="{04428390-7494-5A2A-B35B-59468BBB6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6816" y="3805367"/>
            <a:ext cx="3195868" cy="17976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1762590-B91E-FEDC-324C-59301C244855}"/>
              </a:ext>
            </a:extLst>
          </p:cNvPr>
          <p:cNvSpPr txBox="1"/>
          <p:nvPr/>
        </p:nvSpPr>
        <p:spPr>
          <a:xfrm>
            <a:off x="9407345" y="5214967"/>
            <a:ext cx="26876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i="0" u="none" strike="noStrike">
                <a:solidFill>
                  <a:srgbClr val="222222"/>
                </a:solidFill>
                <a:effectLst/>
                <a:latin typeface="Montserrat" pitchFamily="2" charset="77"/>
              </a:defRPr>
            </a:lvl1pPr>
          </a:lstStyle>
          <a:p>
            <a:r>
              <a:rPr lang="en-SG" dirty="0"/>
              <a:t>Saudi Arabia &amp; Singapore sign Energy Cooperation Roadmap, October 2023</a:t>
            </a:r>
            <a:endParaRPr lang="en-US" dirty="0"/>
          </a:p>
        </p:txBody>
      </p:sp>
      <p:pic>
        <p:nvPicPr>
          <p:cNvPr id="19" name="Picture 18" descr="A group of men sitting in chairs&#10;&#10;Description automatically generated">
            <a:extLst>
              <a:ext uri="{FF2B5EF4-FFF2-40B4-BE49-F238E27FC236}">
                <a16:creationId xmlns:a16="http://schemas.microsoft.com/office/drawing/2014/main" id="{8C608E6D-5F3E-D78E-42CB-8BCA295A6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4500" y="4661488"/>
            <a:ext cx="2925261" cy="21958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E100BF0-012D-46C0-4017-C0E26E3DFA43}"/>
              </a:ext>
            </a:extLst>
          </p:cNvPr>
          <p:cNvSpPr txBox="1"/>
          <p:nvPr/>
        </p:nvSpPr>
        <p:spPr>
          <a:xfrm>
            <a:off x="4292493" y="6494685"/>
            <a:ext cx="300826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900" i="0" u="none" strike="noStrike">
                <a:solidFill>
                  <a:srgbClr val="222222"/>
                </a:solidFill>
                <a:effectLst/>
                <a:latin typeface="Montserrat" pitchFamily="2" charset="77"/>
              </a:defRPr>
            </a:lvl1pPr>
          </a:lstStyle>
          <a:p>
            <a:r>
              <a:rPr lang="en-SG" dirty="0"/>
              <a:t>His Majesty Sultan Haitham bin Tarik, Sultan of Oman, visit to Singapore, 13-15 December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89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EE7B0-E8E0-61F5-3E4D-EC18F5DD3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166" y="136525"/>
            <a:ext cx="10515600" cy="875663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en-US" sz="2800" b="1" dirty="0"/>
              <a:t>Singapore investments in the Gulf clean energy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CE4BA-B6D0-E82E-4BF2-4C72B40E73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4561" y="1537389"/>
            <a:ext cx="6099859" cy="478471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Oman</a:t>
            </a:r>
          </a:p>
          <a:p>
            <a:pPr marL="457200" lvl="1" indent="0">
              <a:buNone/>
            </a:pPr>
            <a:r>
              <a:rPr lang="en-US" b="1" dirty="0"/>
              <a:t>Sembcorp</a:t>
            </a:r>
            <a:r>
              <a:rPr lang="en-US" dirty="0"/>
              <a:t> </a:t>
            </a:r>
            <a:r>
              <a:rPr lang="en-US" b="1" dirty="0" err="1"/>
              <a:t>Utilites</a:t>
            </a:r>
            <a:endParaRPr lang="en-US" b="1" dirty="0"/>
          </a:p>
          <a:p>
            <a:pPr lvl="1">
              <a:buFont typeface="Wingdings" pitchFamily="2" charset="2"/>
              <a:buChar char="Ø"/>
            </a:pPr>
            <a:r>
              <a:rPr lang="en-US" u="sng" dirty="0"/>
              <a:t>500 megawatt (MW) solar power plant </a:t>
            </a:r>
            <a:r>
              <a:rPr lang="en-US" dirty="0"/>
              <a:t>in Oman through 80 per cent-owned joint venture with Jinko Power Technology to build, own and operate.</a:t>
            </a:r>
          </a:p>
          <a:p>
            <a:pPr lvl="1">
              <a:buFont typeface="Wingdings" pitchFamily="2" charset="2"/>
              <a:buChar char="Ø"/>
            </a:pPr>
            <a:r>
              <a:rPr lang="en-US" u="sng" dirty="0"/>
              <a:t>Salalah Independent Water and Power Plant</a:t>
            </a:r>
            <a:r>
              <a:rPr lang="en-US" dirty="0"/>
              <a:t> (40% owned by Sembcorp Utilities (Singapore) and 13% owned by Oman Investment Corporation)</a:t>
            </a:r>
          </a:p>
          <a:p>
            <a:pPr marL="0" indent="0">
              <a:buNone/>
            </a:pPr>
            <a:r>
              <a:rPr lang="en-US" dirty="0"/>
              <a:t>UAE</a:t>
            </a:r>
          </a:p>
          <a:p>
            <a:pPr marL="457200" lvl="1" indent="0">
              <a:buNone/>
            </a:pPr>
            <a:r>
              <a:rPr lang="en-US" b="1" dirty="0" err="1"/>
              <a:t>Gstar</a:t>
            </a:r>
            <a:r>
              <a:rPr lang="en-US" dirty="0"/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to build </a:t>
            </a:r>
            <a:r>
              <a:rPr lang="en-US" u="sng" dirty="0"/>
              <a:t>a 2-GW solar module factory</a:t>
            </a:r>
            <a:r>
              <a:rPr lang="en-US" dirty="0"/>
              <a:t> in the UAE (Memorandum of Understanding (MoU) with a consortium led by UAE-based diversified investment company Siraj Group)</a:t>
            </a:r>
          </a:p>
          <a:p>
            <a:pPr marL="457200" lvl="1" indent="0">
              <a:buNone/>
            </a:pPr>
            <a:r>
              <a:rPr lang="en-US" b="1" dirty="0"/>
              <a:t>Singapore’s Tuas Power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Singed an MOU with Masdar, France’s EDF Renewables [EDF:FP], and PT Indonesia Power </a:t>
            </a:r>
            <a:r>
              <a:rPr lang="en-US" u="sng" dirty="0"/>
              <a:t>to develop the renewables in Indonesia and export them to Singapore</a:t>
            </a:r>
            <a:r>
              <a:rPr lang="en-US" dirty="0"/>
              <a:t>.</a:t>
            </a:r>
          </a:p>
          <a:p>
            <a:pPr marL="457200" lvl="1" indent="0">
              <a:buNone/>
            </a:pPr>
            <a:r>
              <a:rPr lang="en-SG" b="1" dirty="0"/>
              <a:t>Keppel Corporation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MOU with Masdar to explore sustainability solutions in </a:t>
            </a:r>
            <a:r>
              <a:rPr lang="en-US" dirty="0" err="1"/>
              <a:t>Asean</a:t>
            </a:r>
            <a:r>
              <a:rPr lang="en-US" dirty="0"/>
              <a:t> and the Middle East</a:t>
            </a:r>
          </a:p>
          <a:p>
            <a:pPr marL="457200" lvl="1" indent="0">
              <a:buNone/>
            </a:pPr>
            <a:r>
              <a:rPr lang="en-US" b="1" dirty="0" err="1"/>
              <a:t>AirCarbon</a:t>
            </a:r>
            <a:r>
              <a:rPr lang="en-US" b="1" dirty="0"/>
              <a:t> Exchange (ACX)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Along with the Abu Dhabi Global Market (ADGM) created a carbon trading exchange and </a:t>
            </a:r>
            <a:r>
              <a:rPr lang="en-US" dirty="0" err="1"/>
              <a:t>clearning</a:t>
            </a:r>
            <a:r>
              <a:rPr lang="en-US" dirty="0"/>
              <a:t> house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B41787-390C-9C8B-1EEE-965DF39DC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5D524-65B8-4349-B97B-5E16090F100F}" type="slidenum">
              <a:rPr lang="en-US" smtClean="0"/>
              <a:t>36</a:t>
            </a:fld>
            <a:endParaRPr lang="en-US"/>
          </a:p>
        </p:txBody>
      </p:sp>
      <p:pic>
        <p:nvPicPr>
          <p:cNvPr id="3074" name="Picture 2" descr="Singapore's Gstar plans 2-GW solar module factory in UAE">
            <a:extLst>
              <a:ext uri="{FF2B5EF4-FFF2-40B4-BE49-F238E27FC236}">
                <a16:creationId xmlns:a16="http://schemas.microsoft.com/office/drawing/2014/main" id="{E75BA805-1ECC-B21A-1B19-EE077A4F44C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365" y="1392248"/>
            <a:ext cx="4039284" cy="253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BBFA849-453D-A2C8-FD8A-A4C7E3B3C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365" y="4180114"/>
            <a:ext cx="4019309" cy="267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464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D6BA3A-FEB8-2D6E-07EC-1D3707A378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48499" y="-36731"/>
            <a:ext cx="12157373" cy="42459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7C8B5E-BED5-21D0-BCCB-F00CA9B70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6" y="99250"/>
            <a:ext cx="11679382" cy="849580"/>
          </a:xfrm>
        </p:spPr>
        <p:txBody>
          <a:bodyPr>
            <a:normAutofit/>
          </a:bodyPr>
          <a:lstStyle/>
          <a:p>
            <a:r>
              <a:rPr lang="en-US" sz="3200" b="1" dirty="0"/>
              <a:t>Gulf and Southeast Asia – climate and energy relations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F80C3A-5D2F-087E-E525-AEA0D77DB20C}"/>
              </a:ext>
            </a:extLst>
          </p:cNvPr>
          <p:cNvSpPr txBox="1"/>
          <p:nvPr/>
        </p:nvSpPr>
        <p:spPr>
          <a:xfrm>
            <a:off x="5491777" y="3162107"/>
            <a:ext cx="112914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</a:t>
            </a:r>
          </a:p>
        </p:txBody>
      </p:sp>
      <p:pic>
        <p:nvPicPr>
          <p:cNvPr id="6" name="Graphic 5" descr="Coins with solid fill">
            <a:extLst>
              <a:ext uri="{FF2B5EF4-FFF2-40B4-BE49-F238E27FC236}">
                <a16:creationId xmlns:a16="http://schemas.microsoft.com/office/drawing/2014/main" id="{A92C6029-062A-27F7-F24D-587C54CDD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9092" y="3551195"/>
            <a:ext cx="687003" cy="687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1F65C-D6C9-AD29-99F4-C8DB3B062B6F}"/>
              </a:ext>
            </a:extLst>
          </p:cNvPr>
          <p:cNvSpPr txBox="1"/>
          <p:nvPr/>
        </p:nvSpPr>
        <p:spPr>
          <a:xfrm>
            <a:off x="4870426" y="4254410"/>
            <a:ext cx="2909455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Co-investments in clean energy, food security, carbon offset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Renewable energy: </a:t>
            </a: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UAE’s Masdar signed a power purchase agreement (PPA) for renewable energy projects in Indonesia and Malaysia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Forestry, mangrove preservation</a:t>
            </a: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agreement for the rehabilitation of 600,000 hectares of mangrove lands in Indonesia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C6B2BA-8BC9-6AC9-CBAC-E3EF1A29E4C0}"/>
              </a:ext>
            </a:extLst>
          </p:cNvPr>
          <p:cNvSpPr txBox="1"/>
          <p:nvPr/>
        </p:nvSpPr>
        <p:spPr>
          <a:xfrm>
            <a:off x="431585" y="3162107"/>
            <a:ext cx="165561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F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ood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security </a:t>
            </a:r>
            <a:endParaRPr kumimoji="0" lang="en-SG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phic 11" descr="The lulav with solid fill">
            <a:extLst>
              <a:ext uri="{FF2B5EF4-FFF2-40B4-BE49-F238E27FC236}">
                <a16:creationId xmlns:a16="http://schemas.microsoft.com/office/drawing/2014/main" id="{8A75D699-300B-3399-BB38-2F8CAC7D32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9287" y="3551195"/>
            <a:ext cx="687003" cy="6870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9A912B-C9C5-CE27-6D74-6E9A07F11899}"/>
              </a:ext>
            </a:extLst>
          </p:cNvPr>
          <p:cNvSpPr txBox="1"/>
          <p:nvPr/>
        </p:nvSpPr>
        <p:spPr>
          <a:xfrm>
            <a:off x="83126" y="4255501"/>
            <a:ext cx="2369127" cy="16880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Food trade and Exchange of good practice for agri-food production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GCC imports between 50-90% of its food needs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Singapore, Indonesia, and Malaysia are major players in the halal food sector.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E9D090-C2CA-ACEC-CFB9-2CFBB6B6BB43}"/>
              </a:ext>
            </a:extLst>
          </p:cNvPr>
          <p:cNvSpPr txBox="1"/>
          <p:nvPr/>
        </p:nvSpPr>
        <p:spPr>
          <a:xfrm>
            <a:off x="2544083" y="3159512"/>
            <a:ext cx="2362993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management </a:t>
            </a:r>
            <a:endParaRPr kumimoji="0" lang="en-SG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3A0DBC-E657-AFA8-A0FA-3121CCD30653}"/>
              </a:ext>
            </a:extLst>
          </p:cNvPr>
          <p:cNvSpPr txBox="1"/>
          <p:nvPr/>
        </p:nvSpPr>
        <p:spPr>
          <a:xfrm>
            <a:off x="2497275" y="4249221"/>
            <a:ext cx="2452255" cy="12024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Knowledge-collaboration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Information sharing from current practices and lessons learned</a:t>
            </a:r>
            <a:r>
              <a:rPr kumimoji="0" lang="en-SG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on water management at national and regional levels</a:t>
            </a:r>
            <a:endParaRPr kumimoji="0" lang="en-US" sz="1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22" name="Graphic 21" descr="Aquarius with solid fill">
            <a:extLst>
              <a:ext uri="{FF2B5EF4-FFF2-40B4-BE49-F238E27FC236}">
                <a16:creationId xmlns:a16="http://schemas.microsoft.com/office/drawing/2014/main" id="{0F41060D-7C29-D09A-BAA9-F38DD7160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12598" y="3562217"/>
            <a:ext cx="687003" cy="68700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B5B21A1-9EEA-1574-FED2-2FE61BBF21E0}"/>
              </a:ext>
            </a:extLst>
          </p:cNvPr>
          <p:cNvSpPr txBox="1"/>
          <p:nvPr/>
        </p:nvSpPr>
        <p:spPr>
          <a:xfrm>
            <a:off x="9894536" y="3150315"/>
            <a:ext cx="207472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Carbon markets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88D58C-2628-AA44-E779-89D2D8C34B65}"/>
              </a:ext>
            </a:extLst>
          </p:cNvPr>
          <p:cNvSpPr txBox="1"/>
          <p:nvPr/>
        </p:nvSpPr>
        <p:spPr>
          <a:xfrm>
            <a:off x="7713352" y="3151085"/>
            <a:ext cx="165493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Clean energy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58AA8E-1687-3E3B-8BB3-5407FD6ABFF5}"/>
              </a:ext>
            </a:extLst>
          </p:cNvPr>
          <p:cNvSpPr txBox="1"/>
          <p:nvPr/>
        </p:nvSpPr>
        <p:spPr>
          <a:xfrm>
            <a:off x="7767200" y="4249220"/>
            <a:ext cx="2452255" cy="12024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Knowledge sharing and co-investments in: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Commitments to net-zero goals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Carbon capture and storage technologies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Hydrogen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E25D49-0F49-BA86-C419-998298E2CDC2}"/>
              </a:ext>
            </a:extLst>
          </p:cNvPr>
          <p:cNvSpPr txBox="1"/>
          <p:nvPr/>
        </p:nvSpPr>
        <p:spPr>
          <a:xfrm>
            <a:off x="10148455" y="4249220"/>
            <a:ext cx="2008915" cy="18498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Carbon trading and offsetting: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ASEAN rich in forests and biodiversity, with great potential as carbon reservoirs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GCC, with arid environment can tap on ASEAN carbon market</a:t>
            </a:r>
          </a:p>
        </p:txBody>
      </p:sp>
      <p:pic>
        <p:nvPicPr>
          <p:cNvPr id="32" name="Graphic 31" descr="Cheers with solid fill">
            <a:extLst>
              <a:ext uri="{FF2B5EF4-FFF2-40B4-BE49-F238E27FC236}">
                <a16:creationId xmlns:a16="http://schemas.microsoft.com/office/drawing/2014/main" id="{516E36BB-7DF7-7496-108C-A8E8E52001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35710" y="3596723"/>
            <a:ext cx="687003" cy="687003"/>
          </a:xfrm>
          <a:prstGeom prst="rect">
            <a:avLst/>
          </a:prstGeom>
        </p:spPr>
      </p:pic>
      <p:pic>
        <p:nvPicPr>
          <p:cNvPr id="34" name="Graphic 33" descr="Chess pieces with solid fill">
            <a:extLst>
              <a:ext uri="{FF2B5EF4-FFF2-40B4-BE49-F238E27FC236}">
                <a16:creationId xmlns:a16="http://schemas.microsoft.com/office/drawing/2014/main" id="{01A590C5-58B1-D964-E862-47A38E9AE8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3519" y="3568796"/>
            <a:ext cx="687003" cy="68700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6FCB4E-73B0-601B-9566-531C0B92E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3A55-1551-264C-82FC-C798DA3F6B7C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7099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320351-9FA2-4A26-885B-BB8F3E490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CD2EFB-78C2-4C6E-A6B9-4ED12FAD5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Yellow and blue symbols">
            <a:extLst>
              <a:ext uri="{FF2B5EF4-FFF2-40B4-BE49-F238E27FC236}">
                <a16:creationId xmlns:a16="http://schemas.microsoft.com/office/drawing/2014/main" id="{B3A28BD0-2D57-AFC5-2871-5AD6E6A8D1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12909" b="13561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C1BA04F-5262-53D9-DF7E-AE446374F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00427"/>
            <a:ext cx="9875520" cy="3299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200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9C80C6-353E-54B6-4103-8F6AA2F2D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536" y="4072045"/>
            <a:ext cx="9875520" cy="141435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Q&amp;A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E1DB98-429D-6938-256C-17B542F9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8348425-5B9B-DD45-A46B-33BE565F38B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676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Content Placeholder 6" descr="A person holding a hammer in a rocky area&#10;&#10;Description automatically generated">
            <a:extLst>
              <a:ext uri="{FF2B5EF4-FFF2-40B4-BE49-F238E27FC236}">
                <a16:creationId xmlns:a16="http://schemas.microsoft.com/office/drawing/2014/main" id="{38BE6421-F22F-805B-8B28-85192251D2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816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82B4D59-EFB3-687A-0294-2AC002E3F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48425-5B9B-DD45-A46B-33BE565F38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10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F517994-BEB8-F069-B844-342E6E9AD889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995119" y="-13854"/>
          <a:ext cx="10030628" cy="2001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Picture 1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8D988C3-01C4-47EC-96C0-DDF4EC8E37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-23150" y="4195467"/>
            <a:ext cx="2141393" cy="661101"/>
          </a:xfrm>
          <a:prstGeom prst="rect">
            <a:avLst/>
          </a:prstGeom>
        </p:spPr>
      </p:pic>
      <p:pic>
        <p:nvPicPr>
          <p:cNvPr id="20" name="Picture 19" descr="A black and white logo&#10;&#10;Description automatically generated">
            <a:extLst>
              <a:ext uri="{FF2B5EF4-FFF2-40B4-BE49-F238E27FC236}">
                <a16:creationId xmlns:a16="http://schemas.microsoft.com/office/drawing/2014/main" id="{7D6B3ABD-7B72-50AD-96E6-5604417603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43909" y="2494107"/>
            <a:ext cx="1738918" cy="486897"/>
          </a:xfrm>
          <a:prstGeom prst="rect">
            <a:avLst/>
          </a:prstGeom>
        </p:spPr>
      </p:pic>
      <p:pic>
        <p:nvPicPr>
          <p:cNvPr id="23" name="Picture 22" descr="A blue and white logo&#10;&#10;Description automatically generated">
            <a:extLst>
              <a:ext uri="{FF2B5EF4-FFF2-40B4-BE49-F238E27FC236}">
                <a16:creationId xmlns:a16="http://schemas.microsoft.com/office/drawing/2014/main" id="{869C27CD-5EC2-C499-C0DA-F4C8273911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60590" y="5408912"/>
            <a:ext cx="826077" cy="1243288"/>
          </a:xfrm>
          <a:prstGeom prst="rect">
            <a:avLst/>
          </a:prstGeom>
        </p:spPr>
      </p:pic>
      <p:pic>
        <p:nvPicPr>
          <p:cNvPr id="26" name="Picture 25" descr="A red and black logo&#10;&#10;Description automatically generated">
            <a:extLst>
              <a:ext uri="{FF2B5EF4-FFF2-40B4-BE49-F238E27FC236}">
                <a16:creationId xmlns:a16="http://schemas.microsoft.com/office/drawing/2014/main" id="{4DBB39A5-401B-CE1A-7A78-4456CBF5F8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7829" y="276475"/>
            <a:ext cx="1371600" cy="1231900"/>
          </a:xfrm>
          <a:prstGeom prst="rect">
            <a:avLst/>
          </a:prstGeom>
        </p:spPr>
      </p:pic>
      <p:graphicFrame>
        <p:nvGraphicFramePr>
          <p:cNvPr id="27" name="Content Placeholder 4">
            <a:extLst>
              <a:ext uri="{FF2B5EF4-FFF2-40B4-BE49-F238E27FC236}">
                <a16:creationId xmlns:a16="http://schemas.microsoft.com/office/drawing/2014/main" id="{A21DE109-7E7F-B5BB-204D-C06B3624D1B4}"/>
              </a:ext>
            </a:extLst>
          </p:cNvPr>
          <p:cNvGraphicFramePr>
            <a:graphicFrameLocks/>
          </p:cNvGraphicFramePr>
          <p:nvPr/>
        </p:nvGraphicFramePr>
        <p:xfrm>
          <a:off x="1992983" y="1780406"/>
          <a:ext cx="10030628" cy="2001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28" name="Content Placeholder 4">
            <a:extLst>
              <a:ext uri="{FF2B5EF4-FFF2-40B4-BE49-F238E27FC236}">
                <a16:creationId xmlns:a16="http://schemas.microsoft.com/office/drawing/2014/main" id="{29A50072-3672-72FB-1A59-AEE263B7FC72}"/>
              </a:ext>
            </a:extLst>
          </p:cNvPr>
          <p:cNvGraphicFramePr>
            <a:graphicFrameLocks/>
          </p:cNvGraphicFramePr>
          <p:nvPr/>
        </p:nvGraphicFramePr>
        <p:xfrm>
          <a:off x="1990847" y="3542194"/>
          <a:ext cx="10030628" cy="2001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graphicFrame>
        <p:nvGraphicFramePr>
          <p:cNvPr id="29" name="Content Placeholder 4">
            <a:extLst>
              <a:ext uri="{FF2B5EF4-FFF2-40B4-BE49-F238E27FC236}">
                <a16:creationId xmlns:a16="http://schemas.microsoft.com/office/drawing/2014/main" id="{99640814-9A6F-0D2C-B6C4-412CF438E094}"/>
              </a:ext>
            </a:extLst>
          </p:cNvPr>
          <p:cNvGraphicFramePr>
            <a:graphicFrameLocks/>
          </p:cNvGraphicFramePr>
          <p:nvPr/>
        </p:nvGraphicFramePr>
        <p:xfrm>
          <a:off x="1990847" y="5092741"/>
          <a:ext cx="10030628" cy="2001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" r:lo="rId26" r:qs="rId27" r:cs="rId28"/>
          </a:graphicData>
        </a:graphic>
      </p:graphicFrame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A5E6A52C-5E04-4ACE-DE76-F0761313D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48425-5B9B-DD45-A46B-33BE565F38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726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1B19F51-7076-8933-51A7-B8C188AB3FF0}"/>
              </a:ext>
            </a:extLst>
          </p:cNvPr>
          <p:cNvCxnSpPr/>
          <p:nvPr/>
        </p:nvCxnSpPr>
        <p:spPr>
          <a:xfrm>
            <a:off x="486335" y="1105779"/>
            <a:ext cx="112193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6512875-7573-EC64-24E3-A658C9037FF9}"/>
              </a:ext>
            </a:extLst>
          </p:cNvPr>
          <p:cNvSpPr/>
          <p:nvPr/>
        </p:nvSpPr>
        <p:spPr>
          <a:xfrm>
            <a:off x="363429" y="2985903"/>
            <a:ext cx="1031029" cy="3326939"/>
          </a:xfrm>
          <a:prstGeom prst="rect">
            <a:avLst/>
          </a:prstGeom>
          <a:solidFill>
            <a:schemeClr val="bg1">
              <a:alpha val="81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5EFC84E-054E-5415-9439-71CDB1147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334" y="486939"/>
            <a:ext cx="11219329" cy="615553"/>
          </a:xfrm>
        </p:spPr>
        <p:txBody>
          <a:bodyPr>
            <a:normAutofit fontScale="90000"/>
          </a:bodyPr>
          <a:lstStyle/>
          <a:p>
            <a:r>
              <a:rPr lang="en-US" dirty="0"/>
              <a:t>Gulf countries hold a large portion of global oil and gas reserves, with a potential production lasting for decades.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B961CC7-7DF3-CBF7-E6AE-87E3EC384C66}"/>
              </a:ext>
            </a:extLst>
          </p:cNvPr>
          <p:cNvGraphicFramePr>
            <a:graphicFrameLocks/>
          </p:cNvGraphicFramePr>
          <p:nvPr/>
        </p:nvGraphicFramePr>
        <p:xfrm>
          <a:off x="7216421" y="1584085"/>
          <a:ext cx="4731792" cy="4276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A9B6D5A-4628-AFD7-B850-4E8CE14D2424}"/>
              </a:ext>
            </a:extLst>
          </p:cNvPr>
          <p:cNvSpPr txBox="1"/>
          <p:nvPr/>
        </p:nvSpPr>
        <p:spPr>
          <a:xfrm>
            <a:off x="727706" y="1231013"/>
            <a:ext cx="25982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Proven oil reserves, 2021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99EC5A-A53E-77F1-DA40-8BBB18EE9249}"/>
              </a:ext>
            </a:extLst>
          </p:cNvPr>
          <p:cNvSpPr txBox="1"/>
          <p:nvPr/>
        </p:nvSpPr>
        <p:spPr>
          <a:xfrm>
            <a:off x="286159" y="4086094"/>
            <a:ext cx="32012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Proven natural gas reserves, 2021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DBACA3E-CBA2-87CA-E65D-1F7A03929247}"/>
              </a:ext>
            </a:extLst>
          </p:cNvPr>
          <p:cNvGraphicFramePr>
            <a:graphicFrameLocks/>
          </p:cNvGraphicFramePr>
          <p:nvPr/>
        </p:nvGraphicFramePr>
        <p:xfrm>
          <a:off x="243787" y="4393871"/>
          <a:ext cx="3566127" cy="2342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083BF66-ADD6-BE60-BAD3-E0AD99126811}"/>
              </a:ext>
            </a:extLst>
          </p:cNvPr>
          <p:cNvGraphicFramePr>
            <a:graphicFrameLocks/>
          </p:cNvGraphicFramePr>
          <p:nvPr/>
        </p:nvGraphicFramePr>
        <p:xfrm>
          <a:off x="468062" y="1629867"/>
          <a:ext cx="3201210" cy="2406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112F388-21A4-EB09-5DF2-8585D82E0AFF}"/>
              </a:ext>
            </a:extLst>
          </p:cNvPr>
          <p:cNvGraphicFramePr>
            <a:graphicFrameLocks/>
          </p:cNvGraphicFramePr>
          <p:nvPr/>
        </p:nvGraphicFramePr>
        <p:xfrm>
          <a:off x="4035743" y="1499317"/>
          <a:ext cx="3201209" cy="2406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24D39A9-FB81-7956-096A-4883A644FF8D}"/>
              </a:ext>
            </a:extLst>
          </p:cNvPr>
          <p:cNvSpPr txBox="1"/>
          <p:nvPr/>
        </p:nvSpPr>
        <p:spPr>
          <a:xfrm>
            <a:off x="4422777" y="1248074"/>
            <a:ext cx="25982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Crude oil production, 2023 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7A51E96-625D-70E8-AA9F-59F818428819}"/>
              </a:ext>
            </a:extLst>
          </p:cNvPr>
          <p:cNvGraphicFramePr>
            <a:graphicFrameLocks/>
          </p:cNvGraphicFramePr>
          <p:nvPr/>
        </p:nvGraphicFramePr>
        <p:xfrm>
          <a:off x="3853283" y="4290738"/>
          <a:ext cx="3566127" cy="2406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FC27B7C-5962-D150-2BD3-F9BDEC5E2948}"/>
              </a:ext>
            </a:extLst>
          </p:cNvPr>
          <p:cNvSpPr txBox="1"/>
          <p:nvPr/>
        </p:nvSpPr>
        <p:spPr>
          <a:xfrm>
            <a:off x="4015211" y="4086093"/>
            <a:ext cx="32012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Crude oil export, 2023 </a:t>
            </a:r>
          </a:p>
        </p:txBody>
      </p:sp>
      <p:sp>
        <p:nvSpPr>
          <p:cNvPr id="14" name="Rectangle 42">
            <a:extLst>
              <a:ext uri="{FF2B5EF4-FFF2-40B4-BE49-F238E27FC236}">
                <a16:creationId xmlns:a16="http://schemas.microsoft.com/office/drawing/2014/main" id="{A7FD87CC-797F-5786-5397-AF4400999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111" y="6543521"/>
            <a:ext cx="51286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t>Source: BP Statistical Review of World Energy 2021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85BE6E-5AAB-5EAE-EFAD-FF55EAB981C1}"/>
              </a:ext>
            </a:extLst>
          </p:cNvPr>
          <p:cNvSpPr txBox="1"/>
          <p:nvPr/>
        </p:nvSpPr>
        <p:spPr>
          <a:xfrm>
            <a:off x="3899421" y="653993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cap="none" spc="0" normalizeH="0" baseline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2024 Organization of the Petroleum Exporting Countries</a:t>
            </a:r>
          </a:p>
        </p:txBody>
      </p:sp>
    </p:spTree>
    <p:extLst>
      <p:ext uri="{BB962C8B-B14F-4D97-AF65-F5344CB8AC3E}">
        <p14:creationId xmlns:p14="http://schemas.microsoft.com/office/powerpoint/2010/main" val="76057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41438EA5-0CFB-3F83-05C2-B5EEDBD649DB}"/>
              </a:ext>
            </a:extLst>
          </p:cNvPr>
          <p:cNvCxnSpPr>
            <a:cxnSpLocks/>
          </p:cNvCxnSpPr>
          <p:nvPr/>
        </p:nvCxnSpPr>
        <p:spPr>
          <a:xfrm flipV="1">
            <a:off x="2548861" y="1274619"/>
            <a:ext cx="7814339" cy="1474054"/>
          </a:xfrm>
          <a:prstGeom prst="bentConnector3">
            <a:avLst>
              <a:gd name="adj1" fmla="val 5321"/>
            </a:avLst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F5DF653-F2AD-5481-4616-0C44D428934B}"/>
              </a:ext>
            </a:extLst>
          </p:cNvPr>
          <p:cNvSpPr txBox="1"/>
          <p:nvPr/>
        </p:nvSpPr>
        <p:spPr>
          <a:xfrm>
            <a:off x="5929745" y="831273"/>
            <a:ext cx="912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Export </a:t>
            </a:r>
          </a:p>
        </p:txBody>
      </p: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4A2DDAF0-D77F-7353-1E29-35229D48AD5D}"/>
              </a:ext>
            </a:extLst>
          </p:cNvPr>
          <p:cNvCxnSpPr>
            <a:cxnSpLocks/>
          </p:cNvCxnSpPr>
          <p:nvPr/>
        </p:nvCxnSpPr>
        <p:spPr>
          <a:xfrm>
            <a:off x="2548861" y="3660026"/>
            <a:ext cx="2591174" cy="1923355"/>
          </a:xfrm>
          <a:prstGeom prst="bentConnector3">
            <a:avLst>
              <a:gd name="adj1" fmla="val 16315"/>
            </a:avLst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6009935-4F43-E6A5-C21B-EFD10C28ED2F}"/>
              </a:ext>
            </a:extLst>
          </p:cNvPr>
          <p:cNvCxnSpPr>
            <a:cxnSpLocks/>
          </p:cNvCxnSpPr>
          <p:nvPr/>
        </p:nvCxnSpPr>
        <p:spPr>
          <a:xfrm>
            <a:off x="2548860" y="3177056"/>
            <a:ext cx="2591175" cy="1385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Oil refinery against blue sky">
            <a:extLst>
              <a:ext uri="{FF2B5EF4-FFF2-40B4-BE49-F238E27FC236}">
                <a16:creationId xmlns:a16="http://schemas.microsoft.com/office/drawing/2014/main" id="{C095744A-1EEC-64CA-325E-3EB83230B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035" y="2424803"/>
            <a:ext cx="2674677" cy="1504505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97CE235-70D4-6C9C-FA12-7D92B1148C0C}"/>
              </a:ext>
            </a:extLst>
          </p:cNvPr>
          <p:cNvCxnSpPr>
            <a:cxnSpLocks/>
          </p:cNvCxnSpPr>
          <p:nvPr/>
        </p:nvCxnSpPr>
        <p:spPr>
          <a:xfrm>
            <a:off x="7814712" y="3190911"/>
            <a:ext cx="2591175" cy="1385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B1B72D6-5818-BD7D-421F-31ABFD22C591}"/>
              </a:ext>
            </a:extLst>
          </p:cNvPr>
          <p:cNvSpPr txBox="1"/>
          <p:nvPr/>
        </p:nvSpPr>
        <p:spPr>
          <a:xfrm>
            <a:off x="3197804" y="2742685"/>
            <a:ext cx="1695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Refining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Petrochemicals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C79E92A-B7B3-5AD7-7FBE-7B3C94F4F6B6}"/>
              </a:ext>
            </a:extLst>
          </p:cNvPr>
          <p:cNvSpPr txBox="1"/>
          <p:nvPr/>
        </p:nvSpPr>
        <p:spPr>
          <a:xfrm>
            <a:off x="8654084" y="2736079"/>
            <a:ext cx="912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Export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FBD58BC-94FF-F155-250F-43CB93BBEEBD}"/>
              </a:ext>
            </a:extLst>
          </p:cNvPr>
          <p:cNvSpPr txBox="1"/>
          <p:nvPr/>
        </p:nvSpPr>
        <p:spPr>
          <a:xfrm>
            <a:off x="5140035" y="5398715"/>
            <a:ext cx="1676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Domestic use </a:t>
            </a:r>
          </a:p>
        </p:txBody>
      </p: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0D08A0DB-4438-D23A-1825-80B159482EAF}"/>
              </a:ext>
            </a:extLst>
          </p:cNvPr>
          <p:cNvCxnSpPr>
            <a:cxnSpLocks/>
            <a:endCxn id="63" idx="1"/>
          </p:cNvCxnSpPr>
          <p:nvPr/>
        </p:nvCxnSpPr>
        <p:spPr>
          <a:xfrm>
            <a:off x="6854982" y="5583333"/>
            <a:ext cx="1022441" cy="859031"/>
          </a:xfrm>
          <a:prstGeom prst="bentConnector3">
            <a:avLst>
              <a:gd name="adj1" fmla="val 45935"/>
            </a:avLst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27D31F75-EF89-1258-5B19-6E6C8FE63C43}"/>
              </a:ext>
            </a:extLst>
          </p:cNvPr>
          <p:cNvCxnSpPr>
            <a:cxnSpLocks/>
          </p:cNvCxnSpPr>
          <p:nvPr/>
        </p:nvCxnSpPr>
        <p:spPr>
          <a:xfrm flipV="1">
            <a:off x="6828319" y="4689124"/>
            <a:ext cx="986393" cy="894256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AF4F085-2B6F-7359-52F6-9111ABBD32B4}"/>
              </a:ext>
            </a:extLst>
          </p:cNvPr>
          <p:cNvCxnSpPr>
            <a:cxnSpLocks/>
          </p:cNvCxnSpPr>
          <p:nvPr/>
        </p:nvCxnSpPr>
        <p:spPr>
          <a:xfrm>
            <a:off x="7315744" y="5129324"/>
            <a:ext cx="498968" cy="692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A0E4D15-73D2-44D5-74CE-D247278339A9}"/>
              </a:ext>
            </a:extLst>
          </p:cNvPr>
          <p:cNvCxnSpPr>
            <a:cxnSpLocks/>
          </p:cNvCxnSpPr>
          <p:nvPr/>
        </p:nvCxnSpPr>
        <p:spPr>
          <a:xfrm>
            <a:off x="7327933" y="5586524"/>
            <a:ext cx="498968" cy="692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99339A0-26E5-7418-FFF7-3FB28D5C1B57}"/>
              </a:ext>
            </a:extLst>
          </p:cNvPr>
          <p:cNvCxnSpPr>
            <a:cxnSpLocks/>
          </p:cNvCxnSpPr>
          <p:nvPr/>
        </p:nvCxnSpPr>
        <p:spPr>
          <a:xfrm>
            <a:off x="7315744" y="6002802"/>
            <a:ext cx="498968" cy="692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69616DB6-01DD-A681-EE43-0A787B279794}"/>
              </a:ext>
            </a:extLst>
          </p:cNvPr>
          <p:cNvSpPr txBox="1"/>
          <p:nvPr/>
        </p:nvSpPr>
        <p:spPr>
          <a:xfrm>
            <a:off x="7826255" y="4504458"/>
            <a:ext cx="11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Industry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90C65B4-4391-0F4B-7148-D44A700ADB14}"/>
              </a:ext>
            </a:extLst>
          </p:cNvPr>
          <p:cNvSpPr txBox="1"/>
          <p:nvPr/>
        </p:nvSpPr>
        <p:spPr>
          <a:xfrm>
            <a:off x="7826255" y="4931910"/>
            <a:ext cx="2095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Power Generation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C8FC385-BD1D-F641-BE00-58688D74CF52}"/>
              </a:ext>
            </a:extLst>
          </p:cNvPr>
          <p:cNvSpPr txBox="1"/>
          <p:nvPr/>
        </p:nvSpPr>
        <p:spPr>
          <a:xfrm>
            <a:off x="7877423" y="5388003"/>
            <a:ext cx="1228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Transport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561F417-39D5-532E-E47C-11AD61DFD643}"/>
              </a:ext>
            </a:extLst>
          </p:cNvPr>
          <p:cNvSpPr txBox="1"/>
          <p:nvPr/>
        </p:nvSpPr>
        <p:spPr>
          <a:xfrm>
            <a:off x="7826255" y="5840495"/>
            <a:ext cx="254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Enhanced oil recovery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E24846D-C538-8607-AEE0-29061000E9A6}"/>
              </a:ext>
            </a:extLst>
          </p:cNvPr>
          <p:cNvSpPr txBox="1"/>
          <p:nvPr/>
        </p:nvSpPr>
        <p:spPr>
          <a:xfrm>
            <a:off x="7877423" y="6257698"/>
            <a:ext cx="2441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Aviation and Shipping</a:t>
            </a:r>
          </a:p>
        </p:txBody>
      </p:sp>
      <p:pic>
        <p:nvPicPr>
          <p:cNvPr id="64" name="Picture 6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5036F3F-F7B8-225A-FC6B-DBC5E765B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03734" y="3793393"/>
            <a:ext cx="2141393" cy="661101"/>
          </a:xfrm>
          <a:prstGeom prst="rect">
            <a:avLst/>
          </a:prstGeom>
        </p:spPr>
      </p:pic>
      <p:pic>
        <p:nvPicPr>
          <p:cNvPr id="65" name="Picture 64" descr="A black and white logo&#10;&#10;Description automatically generated">
            <a:extLst>
              <a:ext uri="{FF2B5EF4-FFF2-40B4-BE49-F238E27FC236}">
                <a16:creationId xmlns:a16="http://schemas.microsoft.com/office/drawing/2014/main" id="{D82F9A67-D640-96FF-A71F-A2DE63ADD8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99867" y="4366750"/>
            <a:ext cx="1869983" cy="523595"/>
          </a:xfrm>
          <a:prstGeom prst="rect">
            <a:avLst/>
          </a:prstGeom>
        </p:spPr>
      </p:pic>
      <p:pic>
        <p:nvPicPr>
          <p:cNvPr id="66" name="Picture 65" descr="A blue and white logo&#10;&#10;Description automatically generated">
            <a:extLst>
              <a:ext uri="{FF2B5EF4-FFF2-40B4-BE49-F238E27FC236}">
                <a16:creationId xmlns:a16="http://schemas.microsoft.com/office/drawing/2014/main" id="{2F7E49B5-5731-6B52-0F7D-0206A5D58D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92377" y="5057548"/>
            <a:ext cx="682864" cy="1027744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707FF747-DD80-A506-EB54-1AB73CA6D5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7952" y="5042573"/>
            <a:ext cx="1074048" cy="107404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E876767-2194-3AAD-38B9-EA96A152BE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51284" y="207337"/>
            <a:ext cx="1600200" cy="4800600"/>
          </a:xfrm>
          <a:prstGeom prst="rect">
            <a:avLst/>
          </a:prstGeom>
        </p:spPr>
      </p:pic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3A249B77-6A89-FE7D-6FCE-92DEC76C0333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5978406" y="4058978"/>
            <a:ext cx="0" cy="133973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6" name="Picture 85" descr="Several black barrels with yellow labels&#10;&#10;Description automatically generated">
            <a:extLst>
              <a:ext uri="{FF2B5EF4-FFF2-40B4-BE49-F238E27FC236}">
                <a16:creationId xmlns:a16="http://schemas.microsoft.com/office/drawing/2014/main" id="{30B153BD-E176-212F-756A-7513DF6160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2043151"/>
            <a:ext cx="2548861" cy="1886157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ABC84721-78C1-6C14-EB46-CFA25081F107}"/>
              </a:ext>
            </a:extLst>
          </p:cNvPr>
          <p:cNvSpPr txBox="1"/>
          <p:nvPr/>
        </p:nvSpPr>
        <p:spPr>
          <a:xfrm>
            <a:off x="655985" y="1826980"/>
            <a:ext cx="135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Production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3269C3-B699-6CAB-857F-0A79F00C4A05}"/>
              </a:ext>
            </a:extLst>
          </p:cNvPr>
          <p:cNvSpPr txBox="1"/>
          <p:nvPr/>
        </p:nvSpPr>
        <p:spPr>
          <a:xfrm>
            <a:off x="11426203" y="408407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88%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69AEC2-DCA2-0BA1-0BE3-A21032C853D8}"/>
              </a:ext>
            </a:extLst>
          </p:cNvPr>
          <p:cNvSpPr txBox="1"/>
          <p:nvPr/>
        </p:nvSpPr>
        <p:spPr>
          <a:xfrm>
            <a:off x="11444081" y="2147804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52%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12993D-FACA-6B79-251F-1B8D16EDA6D9}"/>
              </a:ext>
            </a:extLst>
          </p:cNvPr>
          <p:cNvSpPr txBox="1"/>
          <p:nvPr/>
        </p:nvSpPr>
        <p:spPr>
          <a:xfrm>
            <a:off x="11423780" y="3204766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35%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31BC96-3975-AC3D-57F0-234898CB7FC7}"/>
              </a:ext>
            </a:extLst>
          </p:cNvPr>
          <p:cNvSpPr txBox="1"/>
          <p:nvPr/>
        </p:nvSpPr>
        <p:spPr>
          <a:xfrm>
            <a:off x="10772349" y="3207192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37%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57ACB1-2EB6-85C4-DE18-487DC621A908}"/>
              </a:ext>
            </a:extLst>
          </p:cNvPr>
          <p:cNvSpPr txBox="1"/>
          <p:nvPr/>
        </p:nvSpPr>
        <p:spPr>
          <a:xfrm>
            <a:off x="10948970" y="4654911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12%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7C57A3-28D2-748E-8DA3-9E6D2B74C7C7}"/>
              </a:ext>
            </a:extLst>
          </p:cNvPr>
          <p:cNvSpPr txBox="1"/>
          <p:nvPr/>
        </p:nvSpPr>
        <p:spPr>
          <a:xfrm>
            <a:off x="11681486" y="4654911"/>
            <a:ext cx="393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AF762D-6691-E95E-7CB9-9CAE1D080178}"/>
              </a:ext>
            </a:extLst>
          </p:cNvPr>
          <p:cNvSpPr txBox="1"/>
          <p:nvPr/>
        </p:nvSpPr>
        <p:spPr>
          <a:xfrm>
            <a:off x="3624102" y="5235218"/>
            <a:ext cx="691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20-30%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6C151E-ABC4-EE73-7084-1B225913D139}"/>
              </a:ext>
            </a:extLst>
          </p:cNvPr>
          <p:cNvSpPr txBox="1"/>
          <p:nvPr/>
        </p:nvSpPr>
        <p:spPr>
          <a:xfrm>
            <a:off x="3844447" y="925850"/>
            <a:ext cx="691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70-80%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6B76FCC-9043-9CE3-CD2C-208DC44AC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ABC0-D2FB-9E41-8044-48662017CA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15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98BE5A-14DD-8CEA-9A92-8F8FCAC0E9CD}"/>
              </a:ext>
            </a:extLst>
          </p:cNvPr>
          <p:cNvSpPr txBox="1"/>
          <p:nvPr/>
        </p:nvSpPr>
        <p:spPr>
          <a:xfrm>
            <a:off x="69272" y="280123"/>
            <a:ext cx="120534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Gulf countries, oil, gas, and economies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560FBF4-30DF-B0AB-86D7-71DC89724CFA}"/>
              </a:ext>
            </a:extLst>
          </p:cNvPr>
          <p:cNvGraphicFramePr>
            <a:graphicFrameLocks/>
          </p:cNvGraphicFramePr>
          <p:nvPr/>
        </p:nvGraphicFramePr>
        <p:xfrm>
          <a:off x="4327024" y="961718"/>
          <a:ext cx="7137320" cy="3627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 descr="A picture containing sky, outdoor, city, day&#10;&#10;Description automatically generated">
            <a:extLst>
              <a:ext uri="{FF2B5EF4-FFF2-40B4-BE49-F238E27FC236}">
                <a16:creationId xmlns:a16="http://schemas.microsoft.com/office/drawing/2014/main" id="{992DEFFC-D0BB-F451-275B-666CB145FE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70" r="1" b="3373"/>
          <a:stretch/>
        </p:blipFill>
        <p:spPr>
          <a:xfrm>
            <a:off x="4327024" y="4801144"/>
            <a:ext cx="3378806" cy="1793066"/>
          </a:xfrm>
          <a:prstGeom prst="rect">
            <a:avLst/>
          </a:prstGeom>
        </p:spPr>
      </p:pic>
      <p:pic>
        <p:nvPicPr>
          <p:cNvPr id="6" name="Picture 5" descr="A city skyline at night&#10;&#10;Description automatically generated">
            <a:extLst>
              <a:ext uri="{FF2B5EF4-FFF2-40B4-BE49-F238E27FC236}">
                <a16:creationId xmlns:a16="http://schemas.microsoft.com/office/drawing/2014/main" id="{0A5B3230-09C1-EE42-8B39-CACFD35B4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085538" y="4795229"/>
            <a:ext cx="3378806" cy="1833814"/>
          </a:xfrm>
          <a:prstGeom prst="rect">
            <a:avLst/>
          </a:prstGeom>
        </p:spPr>
      </p:pic>
      <p:pic>
        <p:nvPicPr>
          <p:cNvPr id="13" name="Picture 12" descr="A street with cars and buildings&#10;&#10;Description automatically generated">
            <a:extLst>
              <a:ext uri="{FF2B5EF4-FFF2-40B4-BE49-F238E27FC236}">
                <a16:creationId xmlns:a16="http://schemas.microsoft.com/office/drawing/2014/main" id="{A9E593FE-5EEB-F871-37B9-E72284884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29293" y="4752109"/>
            <a:ext cx="3347081" cy="1884349"/>
          </a:xfrm>
          <a:prstGeom prst="rect">
            <a:avLst/>
          </a:prstGeom>
        </p:spPr>
      </p:pic>
      <p:pic>
        <p:nvPicPr>
          <p:cNvPr id="14" name="Content Placeholder 11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8D399A25-6855-61C1-8DDF-6A9AEB137A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8716" r="1" b="1"/>
          <a:stretch/>
        </p:blipFill>
        <p:spPr>
          <a:xfrm>
            <a:off x="624066" y="961718"/>
            <a:ext cx="3347081" cy="362753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D61B5-1BD1-5D65-936D-2E87C0278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FABC0-D2FB-9E41-8044-48662017CA6B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9A4A73-F970-A88A-A2BE-0B24C62263F7}"/>
              </a:ext>
            </a:extLst>
          </p:cNvPr>
          <p:cNvSpPr txBox="1"/>
          <p:nvPr/>
        </p:nvSpPr>
        <p:spPr>
          <a:xfrm>
            <a:off x="2305813" y="965145"/>
            <a:ext cx="1675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Riyadh, Saudi Arabia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23BECF-2454-67DD-A1B2-73D5AAF3F416}"/>
              </a:ext>
            </a:extLst>
          </p:cNvPr>
          <p:cNvSpPr txBox="1"/>
          <p:nvPr/>
        </p:nvSpPr>
        <p:spPr>
          <a:xfrm>
            <a:off x="10284918" y="4870733"/>
            <a:ext cx="1068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Doha, Qatar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EC6C2F-418B-CCD0-F514-E95A00AD157E}"/>
              </a:ext>
            </a:extLst>
          </p:cNvPr>
          <p:cNvSpPr txBox="1"/>
          <p:nvPr/>
        </p:nvSpPr>
        <p:spPr>
          <a:xfrm>
            <a:off x="4327024" y="6321266"/>
            <a:ext cx="1001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Dubai, UAE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E37811-37D5-ECFB-F47B-B42606AB6247}"/>
              </a:ext>
            </a:extLst>
          </p:cNvPr>
          <p:cNvSpPr txBox="1"/>
          <p:nvPr/>
        </p:nvSpPr>
        <p:spPr>
          <a:xfrm>
            <a:off x="624066" y="6382929"/>
            <a:ext cx="1250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Muscat, Oman</a:t>
            </a:r>
          </a:p>
        </p:txBody>
      </p:sp>
    </p:spTree>
    <p:extLst>
      <p:ext uri="{BB962C8B-B14F-4D97-AF65-F5344CB8AC3E}">
        <p14:creationId xmlns:p14="http://schemas.microsoft.com/office/powerpoint/2010/main" val="2376918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27707-C421-A758-C366-D717DB577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619" y="516906"/>
            <a:ext cx="10515600" cy="67396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b="1" dirty="0">
                <a:solidFill>
                  <a:srgbClr val="5D9E54">
                    <a:lumMod val="50000"/>
                  </a:srgbClr>
                </a:solidFill>
                <a:latin typeface="Calibri"/>
              </a:rPr>
              <a:t>The Organization of the Petroleum Exporting Countries (OPEC)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0FDFE-6F94-E354-92E1-B8D4224F54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619" y="1842626"/>
            <a:ext cx="5507182" cy="3901182"/>
          </a:xfrm>
        </p:spPr>
        <p:txBody>
          <a:bodyPr>
            <a:normAutofit/>
          </a:bodyPr>
          <a:lstStyle/>
          <a:p>
            <a:r>
              <a:rPr lang="en-US" sz="1400" dirty="0">
                <a:latin typeface="+mj-lt"/>
              </a:rPr>
              <a:t>Created at the Baghdad conference in 1960, by Iran, Iraq, Kuwait, Saudi Arabia and </a:t>
            </a:r>
            <a:r>
              <a:rPr lang="en-US" sz="1400" dirty="0" err="1">
                <a:latin typeface="+mj-lt"/>
              </a:rPr>
              <a:t>Venzuela</a:t>
            </a:r>
            <a:r>
              <a:rPr lang="en-US" sz="1400" dirty="0">
                <a:latin typeface="+mj-lt"/>
              </a:rPr>
              <a:t>, to counter the dominance of  </a:t>
            </a:r>
            <a:r>
              <a:rPr lang="en-US" sz="1400" dirty="0" err="1">
                <a:latin typeface="+mj-lt"/>
              </a:rPr>
              <a:t>the“Seven</a:t>
            </a:r>
            <a:r>
              <a:rPr lang="en-US" sz="1400" dirty="0">
                <a:latin typeface="+mj-lt"/>
              </a:rPr>
              <a:t> Sisters” – CHEVRON, EXXON, MOBIL, TEXACO, GULF OIL, ANGLO IRANIAAN OIL COMPANY, ROAYAL DUTCH SHELL</a:t>
            </a:r>
          </a:p>
          <a:p>
            <a:r>
              <a:rPr lang="en-US" sz="1400" dirty="0">
                <a:latin typeface="+mj-lt"/>
              </a:rPr>
              <a:t>Headquarter in Geneva for the first five years, then moved to Vienna since 1965 until today. </a:t>
            </a:r>
          </a:p>
          <a:p>
            <a:r>
              <a:rPr lang="en-US" sz="1400" dirty="0">
                <a:latin typeface="+mj-lt"/>
              </a:rPr>
              <a:t>Currently </a:t>
            </a:r>
            <a:r>
              <a:rPr lang="en-US" sz="1400" dirty="0">
                <a:highlight>
                  <a:srgbClr val="FFFF00"/>
                </a:highlight>
                <a:latin typeface="+mj-lt"/>
              </a:rPr>
              <a:t>12 Member countries</a:t>
            </a:r>
            <a:r>
              <a:rPr lang="en-US" sz="1400" dirty="0">
                <a:latin typeface="+mj-lt"/>
              </a:rPr>
              <a:t>: Algeria, Congo, Equatorial Guinea, Gabon, Iran, Iraq, Kuwait, Libya, Nigeria, Saudi Arabia, United Arab Emirates, Venezuela.</a:t>
            </a:r>
          </a:p>
          <a:p>
            <a:r>
              <a:rPr lang="en-US" sz="1400" dirty="0">
                <a:latin typeface="+mj-lt"/>
              </a:rPr>
              <a:t>OPEC members control about </a:t>
            </a:r>
            <a:r>
              <a:rPr lang="en-US" sz="1400" dirty="0">
                <a:highlight>
                  <a:srgbClr val="FFFF00"/>
                </a:highlight>
                <a:latin typeface="+mj-lt"/>
              </a:rPr>
              <a:t>72% of total world proved crude oil reserves </a:t>
            </a:r>
            <a:r>
              <a:rPr lang="en-US" sz="1400" dirty="0">
                <a:latin typeface="+mj-lt"/>
              </a:rPr>
              <a:t>(plus lease condensate), and </a:t>
            </a:r>
            <a:r>
              <a:rPr lang="en-US" sz="1400" dirty="0">
                <a:highlight>
                  <a:srgbClr val="FFFF00"/>
                </a:highlight>
                <a:latin typeface="+mj-lt"/>
              </a:rPr>
              <a:t>around 37% of total world crude oil production as of 2021</a:t>
            </a:r>
            <a:r>
              <a:rPr lang="en-US" sz="1400" dirty="0">
                <a:latin typeface="+mj-lt"/>
              </a:rPr>
              <a:t>.</a:t>
            </a:r>
          </a:p>
          <a:p>
            <a:r>
              <a:rPr lang="en-US" sz="1400" dirty="0">
                <a:latin typeface="+mj-lt"/>
              </a:rPr>
              <a:t>2016: OPEC and non-OPEC Declaration of Cooperation </a:t>
            </a:r>
          </a:p>
          <a:p>
            <a:r>
              <a:rPr lang="en-US" sz="1400" dirty="0">
                <a:latin typeface="+mj-lt"/>
              </a:rPr>
              <a:t>OPEC's </a:t>
            </a:r>
            <a:r>
              <a:rPr lang="en-US" sz="1400" dirty="0">
                <a:highlight>
                  <a:srgbClr val="FFFF00"/>
                </a:highlight>
                <a:latin typeface="+mj-lt"/>
              </a:rPr>
              <a:t>total spare capacity is 5.1 million bpd</a:t>
            </a:r>
            <a:r>
              <a:rPr lang="en-US" sz="1400" dirty="0">
                <a:latin typeface="+mj-lt"/>
              </a:rPr>
              <a:t>, of which 3.2 million bpd is held by Saudi Arabia, 1 million bpd by the UAE, 400,000 bpd by Iraq and 300,000 bpd by Kuwait (The International Energy Agency).</a:t>
            </a:r>
          </a:p>
          <a:p>
            <a:endParaRPr lang="en-US" sz="1400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0D7B8-9A5E-5459-B394-349933171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48425-5B9B-DD45-A46B-33BE565F38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Content Placeholder 10" descr="A group of flags on poles&#10;&#10;Description automatically generated">
            <a:extLst>
              <a:ext uri="{FF2B5EF4-FFF2-40B4-BE49-F238E27FC236}">
                <a16:creationId xmlns:a16="http://schemas.microsoft.com/office/drawing/2014/main" id="{8DB288A2-CFA8-B0C2-3D16-A16FBFA629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825625"/>
            <a:ext cx="5857494" cy="3901182"/>
          </a:xfrm>
        </p:spPr>
      </p:pic>
    </p:spTree>
    <p:extLst>
      <p:ext uri="{BB962C8B-B14F-4D97-AF65-F5344CB8AC3E}">
        <p14:creationId xmlns:p14="http://schemas.microsoft.com/office/powerpoint/2010/main" val="1218223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23889</TotalTime>
  <Words>3293</Words>
  <Application>Microsoft Office PowerPoint</Application>
  <PresentationFormat>Widescreen</PresentationFormat>
  <Paragraphs>559</Paragraphs>
  <Slides>38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38</vt:i4>
      </vt:variant>
    </vt:vector>
  </HeadingPairs>
  <TitlesOfParts>
    <vt:vector size="63" baseType="lpstr">
      <vt:lpstr>Acciona</vt:lpstr>
      <vt:lpstr>Helvetica Neue</vt:lpstr>
      <vt:lpstr>Myriad Pro</vt:lpstr>
      <vt:lpstr>PwC ITC Charter</vt:lpstr>
      <vt:lpstr>TwitterChirp</vt:lpstr>
      <vt:lpstr>Aptos</vt:lpstr>
      <vt:lpstr>Aptos Display</vt:lpstr>
      <vt:lpstr>Arial</vt:lpstr>
      <vt:lpstr>Calibri</vt:lpstr>
      <vt:lpstr>Calibri Light</vt:lpstr>
      <vt:lpstr>Dubai</vt:lpstr>
      <vt:lpstr>Helvetica</vt:lpstr>
      <vt:lpstr>Merriweather</vt:lpstr>
      <vt:lpstr>Montserrat</vt:lpstr>
      <vt:lpstr>Montserrat SemiBold</vt:lpstr>
      <vt:lpstr>Times New Roman</vt:lpstr>
      <vt:lpstr>Wingdings</vt:lpstr>
      <vt:lpstr>Office Theme</vt:lpstr>
      <vt:lpstr>6_Office Theme</vt:lpstr>
      <vt:lpstr>1_Office Theme</vt:lpstr>
      <vt:lpstr>3_Office Theme</vt:lpstr>
      <vt:lpstr>2_Office Theme</vt:lpstr>
      <vt:lpstr>7_Office Theme</vt:lpstr>
      <vt:lpstr>4_Office Theme</vt:lpstr>
      <vt:lpstr>8_Office Theme</vt:lpstr>
      <vt:lpstr>Renewable energy sources: pre-empting a sunset oil industry</vt:lpstr>
      <vt:lpstr>Outline</vt:lpstr>
      <vt:lpstr>Outline</vt:lpstr>
      <vt:lpstr>PowerPoint Presentation</vt:lpstr>
      <vt:lpstr>PowerPoint Presentation</vt:lpstr>
      <vt:lpstr>Gulf countries hold a large portion of global oil and gas reserves, with a potential production lasting for decades.</vt:lpstr>
      <vt:lpstr>PowerPoint Presentation</vt:lpstr>
      <vt:lpstr>PowerPoint Presentation</vt:lpstr>
      <vt:lpstr>The Organization of the Petroleum Exporting Countries (OPEC)</vt:lpstr>
      <vt:lpstr>Economy</vt:lpstr>
      <vt:lpstr>Economy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Post-oil strategies </vt:lpstr>
      <vt:lpstr>1. Monetise oil and gas resources</vt:lpstr>
      <vt:lpstr>PowerPoint Presentation</vt:lpstr>
      <vt:lpstr>Outline</vt:lpstr>
      <vt:lpstr>3. Develop alternative energy sources  </vt:lpstr>
      <vt:lpstr>National oil companies also setting net-zero targets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Carbon capture and storage (CCS) </vt:lpstr>
      <vt:lpstr>Electric Vehicles (EVs)</vt:lpstr>
      <vt:lpstr>Outline</vt:lpstr>
      <vt:lpstr>Gulf-Singapore energy relations</vt:lpstr>
      <vt:lpstr>Singapore investments in the Gulf clean energy </vt:lpstr>
      <vt:lpstr>Gulf and Southeast Asia – climate and energy relations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Aaisha Said 'Abdallah Al-Sarihi</dc:creator>
  <cp:lastModifiedBy>Sharon Koung</cp:lastModifiedBy>
  <cp:revision>39</cp:revision>
  <dcterms:created xsi:type="dcterms:W3CDTF">2024-09-24T05:29:10Z</dcterms:created>
  <dcterms:modified xsi:type="dcterms:W3CDTF">2024-10-16T06:47:53Z</dcterms:modified>
</cp:coreProperties>
</file>